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75" r:id="rId2"/>
    <p:sldId id="318" r:id="rId3"/>
    <p:sldId id="304" r:id="rId4"/>
    <p:sldId id="286" r:id="rId5"/>
    <p:sldId id="305" r:id="rId6"/>
    <p:sldId id="306" r:id="rId7"/>
    <p:sldId id="317" r:id="rId8"/>
    <p:sldId id="309" r:id="rId9"/>
    <p:sldId id="311" r:id="rId10"/>
    <p:sldId id="310" r:id="rId11"/>
    <p:sldId id="312" r:id="rId12"/>
    <p:sldId id="314" r:id="rId13"/>
    <p:sldId id="315" r:id="rId14"/>
    <p:sldId id="313" r:id="rId15"/>
    <p:sldId id="276"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周宇豪(Yuhao Zhou)" initials="周宇豪(Yuhao" lastIdx="6"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8D0D9"/>
    <a:srgbClr val="009ED9"/>
    <a:srgbClr val="106EC4"/>
    <a:srgbClr val="6A6969"/>
    <a:srgbClr val="0092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75" autoAdjust="0"/>
    <p:restoredTop sz="83912" autoAdjust="0"/>
  </p:normalViewPr>
  <p:slideViewPr>
    <p:cSldViewPr snapToGrid="0">
      <p:cViewPr varScale="1">
        <p:scale>
          <a:sx n="86" d="100"/>
          <a:sy n="86" d="100"/>
        </p:scale>
        <p:origin x="61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7/29/2021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4</a:t>
            </a:fld>
            <a:endParaRPr lang="en-US"/>
          </a:p>
        </p:txBody>
      </p:sp>
    </p:spTree>
    <p:extLst>
      <p:ext uri="{BB962C8B-B14F-4D97-AF65-F5344CB8AC3E}">
        <p14:creationId xmlns:p14="http://schemas.microsoft.com/office/powerpoint/2010/main" val="315934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13</a:t>
            </a:fld>
            <a:endParaRPr lang="en-US"/>
          </a:p>
        </p:txBody>
      </p:sp>
    </p:spTree>
    <p:extLst>
      <p:ext uri="{BB962C8B-B14F-4D97-AF65-F5344CB8AC3E}">
        <p14:creationId xmlns:p14="http://schemas.microsoft.com/office/powerpoint/2010/main" val="32270538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14</a:t>
            </a:fld>
            <a:endParaRPr lang="en-US"/>
          </a:p>
        </p:txBody>
      </p:sp>
    </p:spTree>
    <p:extLst>
      <p:ext uri="{BB962C8B-B14F-4D97-AF65-F5344CB8AC3E}">
        <p14:creationId xmlns:p14="http://schemas.microsoft.com/office/powerpoint/2010/main" val="3884590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5</a:t>
            </a:fld>
            <a:endParaRPr lang="en-US"/>
          </a:p>
        </p:txBody>
      </p:sp>
    </p:spTree>
    <p:extLst>
      <p:ext uri="{BB962C8B-B14F-4D97-AF65-F5344CB8AC3E}">
        <p14:creationId xmlns:p14="http://schemas.microsoft.com/office/powerpoint/2010/main" val="4036065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6</a:t>
            </a:fld>
            <a:endParaRPr lang="en-US"/>
          </a:p>
        </p:txBody>
      </p:sp>
    </p:spTree>
    <p:extLst>
      <p:ext uri="{BB962C8B-B14F-4D97-AF65-F5344CB8AC3E}">
        <p14:creationId xmlns:p14="http://schemas.microsoft.com/office/powerpoint/2010/main" val="2673617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FGSN-</a:t>
            </a:r>
            <a:r>
              <a:rPr lang="zh-CN" altLang="en-US" sz="1200" b="0" i="0" kern="1200" dirty="0">
                <a:solidFill>
                  <a:schemeClr val="tx1"/>
                </a:solidFill>
                <a:effectLst/>
                <a:latin typeface="+mn-lt"/>
                <a:ea typeface="+mn-ea"/>
                <a:cs typeface="+mn-cs"/>
              </a:rPr>
              <a:t>细粒度分割网络</a:t>
            </a:r>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7</a:t>
            </a:fld>
            <a:endParaRPr lang="en-US"/>
          </a:p>
        </p:txBody>
      </p:sp>
    </p:spTree>
    <p:extLst>
      <p:ext uri="{BB962C8B-B14F-4D97-AF65-F5344CB8AC3E}">
        <p14:creationId xmlns:p14="http://schemas.microsoft.com/office/powerpoint/2010/main" val="213873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8</a:t>
            </a:fld>
            <a:endParaRPr lang="en-US"/>
          </a:p>
        </p:txBody>
      </p:sp>
    </p:spTree>
    <p:extLst>
      <p:ext uri="{BB962C8B-B14F-4D97-AF65-F5344CB8AC3E}">
        <p14:creationId xmlns:p14="http://schemas.microsoft.com/office/powerpoint/2010/main" val="2845845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9</a:t>
            </a:fld>
            <a:endParaRPr lang="en-US"/>
          </a:p>
        </p:txBody>
      </p:sp>
    </p:spTree>
    <p:extLst>
      <p:ext uri="{BB962C8B-B14F-4D97-AF65-F5344CB8AC3E}">
        <p14:creationId xmlns:p14="http://schemas.microsoft.com/office/powerpoint/2010/main" val="3678044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10</a:t>
            </a:fld>
            <a:endParaRPr lang="en-US"/>
          </a:p>
        </p:txBody>
      </p:sp>
    </p:spTree>
    <p:extLst>
      <p:ext uri="{BB962C8B-B14F-4D97-AF65-F5344CB8AC3E}">
        <p14:creationId xmlns:p14="http://schemas.microsoft.com/office/powerpoint/2010/main" val="579419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11</a:t>
            </a:fld>
            <a:endParaRPr lang="en-US"/>
          </a:p>
        </p:txBody>
      </p:sp>
    </p:spTree>
    <p:extLst>
      <p:ext uri="{BB962C8B-B14F-4D97-AF65-F5344CB8AC3E}">
        <p14:creationId xmlns:p14="http://schemas.microsoft.com/office/powerpoint/2010/main" val="4011293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12</a:t>
            </a:fld>
            <a:endParaRPr lang="en-US"/>
          </a:p>
        </p:txBody>
      </p:sp>
    </p:spTree>
    <p:extLst>
      <p:ext uri="{BB962C8B-B14F-4D97-AF65-F5344CB8AC3E}">
        <p14:creationId xmlns:p14="http://schemas.microsoft.com/office/powerpoint/2010/main" val="195186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2021/7/29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8"/>
          <p:cNvSpPr/>
          <p:nvPr userDrawn="1"/>
        </p:nvSpPr>
        <p:spPr>
          <a:xfrm>
            <a:off x="-29633" y="6140451"/>
            <a:ext cx="11791951" cy="117475"/>
          </a:xfrm>
          <a:prstGeom prst="rect">
            <a:avLst/>
          </a:prstGeom>
          <a:gradFill flip="none" rotWithShape="1">
            <a:gsLst>
              <a:gs pos="0">
                <a:srgbClr val="00925F"/>
              </a:gs>
              <a:gs pos="100000">
                <a:srgbClr val="49B489"/>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tLang="zh-CN" sz="1800">
              <a:solidFill>
                <a:srgbClr val="FFFFFF"/>
              </a:solidFill>
              <a:ea typeface="宋体" panose="02010600030101010101" pitchFamily="2" charset="-122"/>
            </a:endParaRPr>
          </a:p>
        </p:txBody>
      </p:sp>
      <p:sp>
        <p:nvSpPr>
          <p:cNvPr id="5" name="Rectangle 7"/>
          <p:cNvSpPr/>
          <p:nvPr userDrawn="1"/>
        </p:nvSpPr>
        <p:spPr>
          <a:xfrm>
            <a:off x="6813551" y="6332538"/>
            <a:ext cx="3775393" cy="246221"/>
          </a:xfrm>
          <a:prstGeom prst="rect">
            <a:avLst/>
          </a:prstGeom>
        </p:spPr>
        <p:txBody>
          <a:bodyPr wrap="none">
            <a:spAutoFit/>
          </a:bodyPr>
          <a:lstStyle/>
          <a:p>
            <a:pPr>
              <a:spcBef>
                <a:spcPts val="0"/>
              </a:spcBef>
              <a:spcAft>
                <a:spcPts val="0"/>
              </a:spcAft>
              <a:defRPr/>
            </a:pPr>
            <a:r>
              <a:rPr lang="zh-CN" altLang="en-US" sz="1000" dirty="0">
                <a:solidFill>
                  <a:srgbClr val="00925F"/>
                </a:solidFill>
                <a:latin typeface="微软雅黑" panose="020B0503020204020204" charset="-122"/>
                <a:ea typeface="微软雅黑" panose="020B0503020204020204" charset="-122"/>
                <a:cs typeface="Myriad Pro Light" panose="020B0403030403020204"/>
              </a:rPr>
              <a:t>成为全球知名的公司，树立中国企业在全世界健康、长久的典范</a:t>
            </a:r>
            <a:endParaRPr lang="en-US" sz="1000" dirty="0">
              <a:solidFill>
                <a:srgbClr val="00925F"/>
              </a:solidFill>
              <a:latin typeface="微软雅黑" panose="020B0503020204020204" charset="-122"/>
              <a:ea typeface="微软雅黑" panose="020B0503020204020204" charset="-122"/>
              <a:cs typeface="Myriad Pro Light" panose="020B0403030403020204"/>
            </a:endParaRPr>
          </a:p>
        </p:txBody>
      </p:sp>
      <p:pic>
        <p:nvPicPr>
          <p:cNvPr id="6" name="Picture 2" descr="D:\My Documents\桌面\28.jpg"/>
          <p:cNvPicPr>
            <a:picLocks noChangeAspect="1" noChangeArrowheads="1"/>
          </p:cNvPicPr>
          <p:nvPr userDrawn="1"/>
        </p:nvPicPr>
        <p:blipFill>
          <a:blip r:embed="rId2"/>
          <a:srcRect t="13902" b="15382"/>
          <a:stretch>
            <a:fillRect/>
          </a:stretch>
        </p:blipFill>
        <p:spPr bwMode="auto">
          <a:xfrm>
            <a:off x="0" y="3884614"/>
            <a:ext cx="11760200" cy="2268537"/>
          </a:xfrm>
          <a:prstGeom prst="rect">
            <a:avLst/>
          </a:prstGeom>
          <a:noFill/>
          <a:ln w="9525">
            <a:noFill/>
            <a:miter lim="800000"/>
            <a:headEnd/>
            <a:tailEnd/>
          </a:ln>
        </p:spPr>
      </p:pic>
      <p:sp>
        <p:nvSpPr>
          <p:cNvPr id="3" name="Text Box 2"/>
          <p:cNvSpPr txBox="1"/>
          <p:nvPr/>
        </p:nvSpPr>
        <p:spPr>
          <a:xfrm>
            <a:off x="4593589" y="1031240"/>
            <a:ext cx="3004820" cy="645160"/>
          </a:xfrm>
          <a:prstGeom prst="rect">
            <a:avLst/>
          </a:prstGeom>
          <a:noFill/>
        </p:spPr>
        <p:txBody>
          <a:bodyPr wrap="square" rtlCol="0">
            <a:spAutoFit/>
          </a:bodyPr>
          <a:lstStyle/>
          <a:p>
            <a:pPr algn="ctr"/>
            <a:r>
              <a:rPr lang="zh-CN" altLang="en-US" sz="3600" dirty="0">
                <a:effectLst>
                  <a:outerShdw blurRad="38100" dist="19050" dir="2700000" algn="tl" rotWithShape="0">
                    <a:schemeClr val="dk1">
                      <a:alpha val="40000"/>
                    </a:schemeClr>
                  </a:outerShdw>
                </a:effectLst>
                <a:sym typeface="+mn-ea"/>
              </a:rPr>
              <a:t>实习开题报告</a:t>
            </a:r>
            <a:endParaRPr lang="en-US" sz="3600" dirty="0"/>
          </a:p>
        </p:txBody>
      </p:sp>
      <p:sp>
        <p:nvSpPr>
          <p:cNvPr id="8" name="Text Box 7"/>
          <p:cNvSpPr txBox="1"/>
          <p:nvPr/>
        </p:nvSpPr>
        <p:spPr>
          <a:xfrm>
            <a:off x="8955405" y="2876550"/>
            <a:ext cx="2639695" cy="922020"/>
          </a:xfrm>
          <a:prstGeom prst="rect">
            <a:avLst/>
          </a:prstGeom>
          <a:noFill/>
        </p:spPr>
        <p:txBody>
          <a:bodyPr wrap="square" rtlCol="0">
            <a:spAutoFit/>
          </a:bodyPr>
          <a:lstStyle/>
          <a:p>
            <a:pPr algn="ctr"/>
            <a:r>
              <a:rPr lang="zh-CN" altLang="en-US" dirty="0">
                <a:sym typeface="+mn-ea"/>
              </a:rPr>
              <a:t>导师：    杨宇尘</a:t>
            </a:r>
            <a:endParaRPr lang="en-US" altLang="zh-CN" dirty="0">
              <a:sym typeface="+mn-ea"/>
            </a:endParaRPr>
          </a:p>
          <a:p>
            <a:pPr algn="ctr"/>
            <a:r>
              <a:rPr lang="zh-CN" altLang="en-US" dirty="0">
                <a:sym typeface="+mn-ea"/>
              </a:rPr>
              <a:t>实习生：徐佳飞</a:t>
            </a:r>
            <a:endParaRPr lang="zh-CN" altLang="en-US" dirty="0"/>
          </a:p>
          <a:p>
            <a:r>
              <a:rPr lang="zh-CN" altLang="en-US" dirty="0"/>
              <a:t>        时间：</a:t>
            </a:r>
            <a:r>
              <a:rPr lang="en-US" altLang="zh-CN" dirty="0"/>
              <a:t>2021.07.29</a:t>
            </a:r>
          </a:p>
        </p:txBody>
      </p:sp>
      <p:sp>
        <p:nvSpPr>
          <p:cNvPr id="2" name="文本框 1">
            <a:extLst>
              <a:ext uri="{FF2B5EF4-FFF2-40B4-BE49-F238E27FC236}">
                <a16:creationId xmlns:a16="http://schemas.microsoft.com/office/drawing/2014/main" id="{0505987C-24D9-4069-8057-F47F195CCAE1}"/>
              </a:ext>
            </a:extLst>
          </p:cNvPr>
          <p:cNvSpPr txBox="1"/>
          <p:nvPr/>
        </p:nvSpPr>
        <p:spPr>
          <a:xfrm>
            <a:off x="5088730" y="1908909"/>
            <a:ext cx="2014538" cy="400110"/>
          </a:xfrm>
          <a:prstGeom prst="rect">
            <a:avLst/>
          </a:prstGeom>
          <a:noFill/>
        </p:spPr>
        <p:txBody>
          <a:bodyPr wrap="square" rtlCol="0">
            <a:spAutoFit/>
          </a:bodyPr>
          <a:lstStyle/>
          <a:p>
            <a:r>
              <a:rPr lang="zh-CN" altLang="en-US" sz="2000" b="1" dirty="0"/>
              <a:t>连续帧定位策略</a:t>
            </a:r>
          </a:p>
        </p:txBody>
      </p:sp>
      <p:pic>
        <p:nvPicPr>
          <p:cNvPr id="11" name="图片 10">
            <a:extLst>
              <a:ext uri="{FF2B5EF4-FFF2-40B4-BE49-F238E27FC236}">
                <a16:creationId xmlns:a16="http://schemas.microsoft.com/office/drawing/2014/main" id="{6589E6F8-E6BA-406B-9F9D-8342DCF65521}"/>
              </a:ext>
            </a:extLst>
          </p:cNvPr>
          <p:cNvPicPr>
            <a:picLocks noChangeAspect="1"/>
          </p:cNvPicPr>
          <p:nvPr/>
        </p:nvPicPr>
        <p:blipFill>
          <a:blip r:embed="rId3"/>
          <a:stretch>
            <a:fillRect/>
          </a:stretch>
        </p:blipFill>
        <p:spPr>
          <a:xfrm>
            <a:off x="10588944" y="113739"/>
            <a:ext cx="1476375" cy="4381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7108E8CA-5994-41FE-A0E0-E236F7652897}"/>
              </a:ext>
            </a:extLst>
          </p:cNvPr>
          <p:cNvSpPr/>
          <p:nvPr/>
        </p:nvSpPr>
        <p:spPr>
          <a:xfrm>
            <a:off x="548853" y="623875"/>
            <a:ext cx="10313415" cy="646331"/>
          </a:xfrm>
          <a:prstGeom prst="rect">
            <a:avLst/>
          </a:prstGeom>
        </p:spPr>
        <p:txBody>
          <a:bodyPr wrap="square">
            <a:spAutoFit/>
          </a:bodyPr>
          <a:lstStyle/>
          <a:p>
            <a:r>
              <a:rPr lang="en-US" altLang="zh-CN" b="1" dirty="0"/>
              <a:t>Using Image Sequences for Long-Term Visual Localization </a:t>
            </a:r>
          </a:p>
          <a:p>
            <a:r>
              <a:rPr lang="en-US" altLang="zh-CN" b="1" dirty="0">
                <a:solidFill>
                  <a:srgbClr val="00B050"/>
                </a:solidFill>
              </a:rPr>
              <a:t>	——sequence-based localization pipeline</a:t>
            </a:r>
            <a:r>
              <a:rPr lang="zh-CN" altLang="en-US" b="1" dirty="0">
                <a:solidFill>
                  <a:srgbClr val="00B050"/>
                </a:solidFill>
              </a:rPr>
              <a:t>（</a:t>
            </a:r>
            <a:r>
              <a:rPr lang="en-US" altLang="zh-CN" b="1" dirty="0">
                <a:solidFill>
                  <a:srgbClr val="00B050"/>
                </a:solidFill>
              </a:rPr>
              <a:t>odometry + coarse localization + fine localization</a:t>
            </a:r>
            <a:r>
              <a:rPr lang="zh-CN" altLang="en-US" b="1" dirty="0">
                <a:solidFill>
                  <a:srgbClr val="00B050"/>
                </a:solidFill>
              </a:rPr>
              <a:t>）</a:t>
            </a:r>
          </a:p>
        </p:txBody>
      </p:sp>
      <p:sp>
        <p:nvSpPr>
          <p:cNvPr id="28" name="矩形 27">
            <a:extLst>
              <a:ext uri="{FF2B5EF4-FFF2-40B4-BE49-F238E27FC236}">
                <a16:creationId xmlns:a16="http://schemas.microsoft.com/office/drawing/2014/main" id="{51C75BA8-8439-4FAC-8B40-3021EDF9B631}"/>
              </a:ext>
            </a:extLst>
          </p:cNvPr>
          <p:cNvSpPr/>
          <p:nvPr/>
        </p:nvSpPr>
        <p:spPr>
          <a:xfrm>
            <a:off x="124745" y="1310045"/>
            <a:ext cx="6316247" cy="2557193"/>
          </a:xfrm>
          <a:prstGeom prst="rect">
            <a:avLst/>
          </a:prstGeom>
          <a:no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B7DD8FDB-6750-46D8-AA9B-7A4587556DED}"/>
              </a:ext>
            </a:extLst>
          </p:cNvPr>
          <p:cNvPicPr>
            <a:picLocks noChangeAspect="1"/>
          </p:cNvPicPr>
          <p:nvPr/>
        </p:nvPicPr>
        <p:blipFill>
          <a:blip r:embed="rId4"/>
          <a:stretch>
            <a:fillRect/>
          </a:stretch>
        </p:blipFill>
        <p:spPr>
          <a:xfrm>
            <a:off x="124745" y="4047201"/>
            <a:ext cx="6471140" cy="2131349"/>
          </a:xfrm>
          <a:prstGeom prst="rect">
            <a:avLst/>
          </a:prstGeom>
        </p:spPr>
      </p:pic>
      <p:pic>
        <p:nvPicPr>
          <p:cNvPr id="7" name="图片 6">
            <a:extLst>
              <a:ext uri="{FF2B5EF4-FFF2-40B4-BE49-F238E27FC236}">
                <a16:creationId xmlns:a16="http://schemas.microsoft.com/office/drawing/2014/main" id="{4262AB15-D201-4D76-8064-AC08B0A04E16}"/>
              </a:ext>
            </a:extLst>
          </p:cNvPr>
          <p:cNvPicPr>
            <a:picLocks noChangeAspect="1"/>
          </p:cNvPicPr>
          <p:nvPr/>
        </p:nvPicPr>
        <p:blipFill>
          <a:blip r:embed="rId5"/>
          <a:stretch>
            <a:fillRect/>
          </a:stretch>
        </p:blipFill>
        <p:spPr>
          <a:xfrm>
            <a:off x="152084" y="1522967"/>
            <a:ext cx="6012285" cy="2131350"/>
          </a:xfrm>
          <a:prstGeom prst="rect">
            <a:avLst/>
          </a:prstGeom>
        </p:spPr>
      </p:pic>
      <p:cxnSp>
        <p:nvCxnSpPr>
          <p:cNvPr id="13" name="直接箭头连接符 12">
            <a:extLst>
              <a:ext uri="{FF2B5EF4-FFF2-40B4-BE49-F238E27FC236}">
                <a16:creationId xmlns:a16="http://schemas.microsoft.com/office/drawing/2014/main" id="{189F7D02-4D73-4F69-8AF1-12E98C973278}"/>
              </a:ext>
            </a:extLst>
          </p:cNvPr>
          <p:cNvCxnSpPr/>
          <p:nvPr/>
        </p:nvCxnSpPr>
        <p:spPr>
          <a:xfrm flipH="1">
            <a:off x="1688123" y="3429000"/>
            <a:ext cx="844062" cy="74106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8" name="直接箭头连接符 17">
            <a:extLst>
              <a:ext uri="{FF2B5EF4-FFF2-40B4-BE49-F238E27FC236}">
                <a16:creationId xmlns:a16="http://schemas.microsoft.com/office/drawing/2014/main" id="{9CD060A9-C51F-494D-8229-B0400BD20A8C}"/>
              </a:ext>
            </a:extLst>
          </p:cNvPr>
          <p:cNvCxnSpPr>
            <a:cxnSpLocks/>
          </p:cNvCxnSpPr>
          <p:nvPr/>
        </p:nvCxnSpPr>
        <p:spPr>
          <a:xfrm flipH="1">
            <a:off x="4491613" y="3603166"/>
            <a:ext cx="894303" cy="56690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22" name="矩形 21">
            <a:extLst>
              <a:ext uri="{FF2B5EF4-FFF2-40B4-BE49-F238E27FC236}">
                <a16:creationId xmlns:a16="http://schemas.microsoft.com/office/drawing/2014/main" id="{B1DEA637-51CA-49F5-8B50-4555B0CE0791}"/>
              </a:ext>
            </a:extLst>
          </p:cNvPr>
          <p:cNvSpPr/>
          <p:nvPr/>
        </p:nvSpPr>
        <p:spPr>
          <a:xfrm>
            <a:off x="6440993" y="1849977"/>
            <a:ext cx="5848142" cy="1477328"/>
          </a:xfrm>
          <a:prstGeom prst="rect">
            <a:avLst/>
          </a:prstGeom>
        </p:spPr>
        <p:txBody>
          <a:bodyPr wrap="square">
            <a:spAutoFit/>
          </a:bodyPr>
          <a:lstStyle/>
          <a:p>
            <a:r>
              <a:rPr lang="zh-CN" altLang="en-US" dirty="0"/>
              <a:t>A: DenseVLAD</a:t>
            </a:r>
            <a:r>
              <a:rPr lang="en-US" altLang="zh-CN" dirty="0"/>
              <a:t>-</a:t>
            </a:r>
            <a:r>
              <a:rPr lang="zh-CN" altLang="en-US" sz="1600" dirty="0"/>
              <a:t>图像检索提供可能的一组位置</a:t>
            </a:r>
            <a:endParaRPr lang="en-US" altLang="zh-CN" sz="1600" dirty="0"/>
          </a:p>
          <a:p>
            <a:r>
              <a:rPr lang="zh-CN" altLang="en-US" dirty="0"/>
              <a:t>B: Coarse ﬁlter</a:t>
            </a:r>
            <a:r>
              <a:rPr lang="en-US" altLang="zh-CN" dirty="0"/>
              <a:t>-</a:t>
            </a:r>
            <a:r>
              <a:rPr lang="zh-CN" altLang="en-US" sz="1600" dirty="0"/>
              <a:t>将</a:t>
            </a:r>
            <a:r>
              <a:rPr lang="en-US" altLang="zh-CN" sz="1600" dirty="0"/>
              <a:t>A</a:t>
            </a:r>
            <a:r>
              <a:rPr lang="zh-CN" altLang="en-US" sz="1600" dirty="0"/>
              <a:t>中的信息与里程计信号结合获得粗定位估计</a:t>
            </a:r>
            <a:endParaRPr lang="en-US" altLang="zh-CN" sz="1600" dirty="0"/>
          </a:p>
          <a:p>
            <a:r>
              <a:rPr lang="zh-CN" altLang="en-US" dirty="0"/>
              <a:t>C: SIFT or D2-Net</a:t>
            </a:r>
            <a:r>
              <a:rPr lang="en-US" altLang="zh-CN" dirty="0"/>
              <a:t>- </a:t>
            </a:r>
            <a:r>
              <a:rPr lang="zh-CN" altLang="en-US" sz="1600" dirty="0"/>
              <a:t>局部特征匹配</a:t>
            </a:r>
          </a:p>
          <a:p>
            <a:r>
              <a:rPr lang="zh-CN" altLang="en-US" dirty="0"/>
              <a:t>D: Odometry (6-DoF)</a:t>
            </a:r>
            <a:endParaRPr lang="en-US" altLang="zh-CN" dirty="0"/>
          </a:p>
          <a:p>
            <a:r>
              <a:rPr lang="zh-CN" altLang="en-US" dirty="0"/>
              <a:t>E: Original ORB-SLAM</a:t>
            </a:r>
          </a:p>
        </p:txBody>
      </p:sp>
      <p:pic>
        <p:nvPicPr>
          <p:cNvPr id="23" name="图片 22">
            <a:extLst>
              <a:ext uri="{FF2B5EF4-FFF2-40B4-BE49-F238E27FC236}">
                <a16:creationId xmlns:a16="http://schemas.microsoft.com/office/drawing/2014/main" id="{3AE1ABEB-DC76-4F05-970F-A7756B0DDC00}"/>
              </a:ext>
            </a:extLst>
          </p:cNvPr>
          <p:cNvPicPr>
            <a:picLocks noChangeAspect="1"/>
          </p:cNvPicPr>
          <p:nvPr/>
        </p:nvPicPr>
        <p:blipFill>
          <a:blip r:embed="rId6"/>
          <a:stretch>
            <a:fillRect/>
          </a:stretch>
        </p:blipFill>
        <p:spPr>
          <a:xfrm>
            <a:off x="6937968" y="4364239"/>
            <a:ext cx="3924300" cy="971550"/>
          </a:xfrm>
          <a:prstGeom prst="rect">
            <a:avLst/>
          </a:prstGeom>
        </p:spPr>
      </p:pic>
      <p:sp>
        <p:nvSpPr>
          <p:cNvPr id="24" name="矩形 23">
            <a:extLst>
              <a:ext uri="{FF2B5EF4-FFF2-40B4-BE49-F238E27FC236}">
                <a16:creationId xmlns:a16="http://schemas.microsoft.com/office/drawing/2014/main" id="{1E62F4E8-C883-48A3-8D1E-D69985E857CB}"/>
              </a:ext>
            </a:extLst>
          </p:cNvPr>
          <p:cNvSpPr/>
          <p:nvPr/>
        </p:nvSpPr>
        <p:spPr>
          <a:xfrm>
            <a:off x="6440992" y="3902824"/>
            <a:ext cx="5723669" cy="338554"/>
          </a:xfrm>
          <a:prstGeom prst="rect">
            <a:avLst/>
          </a:prstGeom>
        </p:spPr>
        <p:txBody>
          <a:bodyPr wrap="square">
            <a:spAutoFit/>
          </a:bodyPr>
          <a:lstStyle/>
          <a:p>
            <a:r>
              <a:rPr lang="zh-CN" altLang="en-US" sz="1600" dirty="0"/>
              <a:t> </a:t>
            </a:r>
            <a:r>
              <a:rPr lang="en-US" altLang="zh-CN" sz="1600" dirty="0"/>
              <a:t>T</a:t>
            </a:r>
            <a:r>
              <a:rPr lang="en-US" altLang="zh-CN" sz="1600" baseline="-25000" dirty="0"/>
              <a:t>W,B</a:t>
            </a:r>
            <a:r>
              <a:rPr lang="en-US" altLang="zh-CN" sz="1600" baseline="-40000" dirty="0"/>
              <a:t>k</a:t>
            </a:r>
            <a:r>
              <a:rPr lang="en-US" altLang="zh-CN" sz="1600" baseline="-25000" dirty="0"/>
              <a:t> </a:t>
            </a:r>
            <a:r>
              <a:rPr lang="zh-CN" altLang="en-US" sz="1600" dirty="0"/>
              <a:t>the body (B</a:t>
            </a:r>
            <a:r>
              <a:rPr lang="zh-CN" altLang="en-US" sz="1600" baseline="-25000" dirty="0"/>
              <a:t>k</a:t>
            </a:r>
            <a:r>
              <a:rPr lang="zh-CN" altLang="en-US" sz="1600" dirty="0"/>
              <a:t>) at times tk in the world coordinate system </a:t>
            </a:r>
            <a:r>
              <a:rPr lang="en-US" altLang="zh-CN" sz="1600" dirty="0"/>
              <a:t>(W)</a:t>
            </a:r>
            <a:endParaRPr lang="zh-CN" altLang="en-US" sz="1600" dirty="0"/>
          </a:p>
        </p:txBody>
      </p:sp>
      <p:cxnSp>
        <p:nvCxnSpPr>
          <p:cNvPr id="27" name="直接箭头连接符 26">
            <a:extLst>
              <a:ext uri="{FF2B5EF4-FFF2-40B4-BE49-F238E27FC236}">
                <a16:creationId xmlns:a16="http://schemas.microsoft.com/office/drawing/2014/main" id="{30AE97D2-063B-4888-B010-413A890DF7D3}"/>
              </a:ext>
            </a:extLst>
          </p:cNvPr>
          <p:cNvCxnSpPr/>
          <p:nvPr/>
        </p:nvCxnSpPr>
        <p:spPr>
          <a:xfrm>
            <a:off x="7435780" y="5112875"/>
            <a:ext cx="0" cy="46396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0" name="矩形 29">
            <a:extLst>
              <a:ext uri="{FF2B5EF4-FFF2-40B4-BE49-F238E27FC236}">
                <a16:creationId xmlns:a16="http://schemas.microsoft.com/office/drawing/2014/main" id="{73408131-C582-4C16-BD90-27FDAC5D2CB2}"/>
              </a:ext>
            </a:extLst>
          </p:cNvPr>
          <p:cNvSpPr/>
          <p:nvPr/>
        </p:nvSpPr>
        <p:spPr>
          <a:xfrm>
            <a:off x="6937968" y="5590591"/>
            <a:ext cx="237566" cy="369332"/>
          </a:xfrm>
          <a:prstGeom prst="rect">
            <a:avLst/>
          </a:prstGeom>
        </p:spPr>
        <p:txBody>
          <a:bodyPr wrap="none">
            <a:spAutoFit/>
          </a:bodyPr>
          <a:lstStyle/>
          <a:p>
            <a:r>
              <a:rPr lang="zh-CN" altLang="en-US" dirty="0"/>
              <a:t> </a:t>
            </a:r>
            <a:endParaRPr lang="zh-CN" altLang="en-US" baseline="-25000" dirty="0"/>
          </a:p>
        </p:txBody>
      </p:sp>
      <p:sp>
        <p:nvSpPr>
          <p:cNvPr id="32" name="文本框 31">
            <a:extLst>
              <a:ext uri="{FF2B5EF4-FFF2-40B4-BE49-F238E27FC236}">
                <a16:creationId xmlns:a16="http://schemas.microsoft.com/office/drawing/2014/main" id="{6E015EB7-928D-40B8-B5AA-943AAB9A2F23}"/>
              </a:ext>
            </a:extLst>
          </p:cNvPr>
          <p:cNvSpPr txBox="1"/>
          <p:nvPr/>
        </p:nvSpPr>
        <p:spPr>
          <a:xfrm>
            <a:off x="6937968" y="5577843"/>
            <a:ext cx="3305754" cy="338554"/>
          </a:xfrm>
          <a:prstGeom prst="rect">
            <a:avLst/>
          </a:prstGeom>
          <a:noFill/>
        </p:spPr>
        <p:txBody>
          <a:bodyPr wrap="square" rtlCol="0">
            <a:spAutoFit/>
          </a:bodyPr>
          <a:lstStyle/>
          <a:p>
            <a:r>
              <a:rPr lang="en-US" altLang="zh-CN" sz="1600" dirty="0"/>
              <a:t>The motion from time </a:t>
            </a:r>
            <a:r>
              <a:rPr lang="zh-CN" altLang="en-US" sz="1600" dirty="0"/>
              <a:t>t</a:t>
            </a:r>
            <a:r>
              <a:rPr lang="zh-CN" altLang="en-US" sz="1600" baseline="-25000" dirty="0"/>
              <a:t>k</a:t>
            </a:r>
            <a:r>
              <a:rPr lang="zh-CN" altLang="en-US" sz="1600" dirty="0"/>
              <a:t> </a:t>
            </a:r>
            <a:r>
              <a:rPr lang="en-US" altLang="zh-CN" sz="1600" dirty="0"/>
              <a:t>to</a:t>
            </a:r>
            <a:r>
              <a:rPr lang="zh-CN" altLang="en-US" sz="1600" dirty="0"/>
              <a:t> t</a:t>
            </a:r>
            <a:r>
              <a:rPr lang="zh-CN" altLang="en-US" sz="1600" baseline="-25000" dirty="0"/>
              <a:t>k+1</a:t>
            </a:r>
            <a:endParaRPr lang="zh-CN" altLang="en-US" sz="1600" dirty="0"/>
          </a:p>
        </p:txBody>
      </p:sp>
      <p:sp>
        <p:nvSpPr>
          <p:cNvPr id="6" name="文本框 5">
            <a:extLst>
              <a:ext uri="{FF2B5EF4-FFF2-40B4-BE49-F238E27FC236}">
                <a16:creationId xmlns:a16="http://schemas.microsoft.com/office/drawing/2014/main" id="{7CCDE810-F1A5-4650-9F51-A4F9FF0D0FF7}"/>
              </a:ext>
            </a:extLst>
          </p:cNvPr>
          <p:cNvSpPr txBox="1"/>
          <p:nvPr/>
        </p:nvSpPr>
        <p:spPr>
          <a:xfrm>
            <a:off x="152084" y="6264633"/>
            <a:ext cx="11776710" cy="523220"/>
          </a:xfrm>
          <a:prstGeom prst="rect">
            <a:avLst/>
          </a:prstGeom>
          <a:noFill/>
        </p:spPr>
        <p:txBody>
          <a:bodyPr wrap="square" rtlCol="0">
            <a:spAutoFit/>
          </a:bodyPr>
          <a:lstStyle/>
          <a:p>
            <a:r>
              <a:rPr lang="en-US" altLang="zh-CN" sz="1400" dirty="0"/>
              <a:t>Stenborg, Erik, Torsten Sattler, and Lars Hammarstrand. "Using Image Sequences for Long-Term Visual Localization." </a:t>
            </a:r>
            <a:r>
              <a:rPr lang="en-US" altLang="zh-CN" sz="1400" i="1" dirty="0"/>
              <a:t>2020 International Conference on 3D Vision (3DV)</a:t>
            </a:r>
            <a:r>
              <a:rPr lang="en-US" altLang="zh-CN" sz="1400" dirty="0"/>
              <a:t>. IEEE, 2020.</a:t>
            </a:r>
            <a:endParaRPr lang="zh-CN" altLang="en-US" sz="1400" dirty="0"/>
          </a:p>
        </p:txBody>
      </p:sp>
    </p:spTree>
    <p:extLst>
      <p:ext uri="{BB962C8B-B14F-4D97-AF65-F5344CB8AC3E}">
        <p14:creationId xmlns:p14="http://schemas.microsoft.com/office/powerpoint/2010/main" val="935956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7108E8CA-5994-41FE-A0E0-E236F7652897}"/>
              </a:ext>
            </a:extLst>
          </p:cNvPr>
          <p:cNvSpPr/>
          <p:nvPr/>
        </p:nvSpPr>
        <p:spPr>
          <a:xfrm>
            <a:off x="548853" y="623875"/>
            <a:ext cx="10313415" cy="646331"/>
          </a:xfrm>
          <a:prstGeom prst="rect">
            <a:avLst/>
          </a:prstGeom>
        </p:spPr>
        <p:txBody>
          <a:bodyPr wrap="square">
            <a:spAutoFit/>
          </a:bodyPr>
          <a:lstStyle/>
          <a:p>
            <a:r>
              <a:rPr lang="en-US" altLang="zh-CN" b="1" dirty="0"/>
              <a:t>Using Image Sequences for Long-Term Visual Localization </a:t>
            </a:r>
          </a:p>
          <a:p>
            <a:r>
              <a:rPr lang="en-US" altLang="zh-CN" b="1" dirty="0">
                <a:solidFill>
                  <a:srgbClr val="00B050"/>
                </a:solidFill>
              </a:rPr>
              <a:t>	——sequence-based localization pipeline</a:t>
            </a:r>
            <a:r>
              <a:rPr lang="zh-CN" altLang="en-US" b="1" dirty="0">
                <a:solidFill>
                  <a:srgbClr val="00B050"/>
                </a:solidFill>
              </a:rPr>
              <a:t>（</a:t>
            </a:r>
            <a:r>
              <a:rPr lang="en-US" altLang="zh-CN" b="1" dirty="0">
                <a:solidFill>
                  <a:srgbClr val="00B050"/>
                </a:solidFill>
              </a:rPr>
              <a:t>odometry + coarse localization + fine localization</a:t>
            </a:r>
            <a:r>
              <a:rPr lang="zh-CN" altLang="en-US" b="1" dirty="0">
                <a:solidFill>
                  <a:srgbClr val="00B050"/>
                </a:solidFill>
              </a:rPr>
              <a:t>）</a:t>
            </a:r>
          </a:p>
        </p:txBody>
      </p:sp>
      <p:pic>
        <p:nvPicPr>
          <p:cNvPr id="6" name="图片 5">
            <a:extLst>
              <a:ext uri="{FF2B5EF4-FFF2-40B4-BE49-F238E27FC236}">
                <a16:creationId xmlns:a16="http://schemas.microsoft.com/office/drawing/2014/main" id="{84309D46-1EEA-42AE-9D44-004E99A83A1A}"/>
              </a:ext>
            </a:extLst>
          </p:cNvPr>
          <p:cNvPicPr>
            <a:picLocks noChangeAspect="1"/>
          </p:cNvPicPr>
          <p:nvPr/>
        </p:nvPicPr>
        <p:blipFill>
          <a:blip r:embed="rId4"/>
          <a:stretch>
            <a:fillRect/>
          </a:stretch>
        </p:blipFill>
        <p:spPr>
          <a:xfrm>
            <a:off x="87065" y="1931489"/>
            <a:ext cx="7877011" cy="3973360"/>
          </a:xfrm>
          <a:prstGeom prst="rect">
            <a:avLst/>
          </a:prstGeom>
        </p:spPr>
      </p:pic>
      <p:sp>
        <p:nvSpPr>
          <p:cNvPr id="8" name="矩形 7">
            <a:extLst>
              <a:ext uri="{FF2B5EF4-FFF2-40B4-BE49-F238E27FC236}">
                <a16:creationId xmlns:a16="http://schemas.microsoft.com/office/drawing/2014/main" id="{AB199CFA-3D07-4C6F-BD94-115B12A51826}"/>
              </a:ext>
            </a:extLst>
          </p:cNvPr>
          <p:cNvSpPr/>
          <p:nvPr/>
        </p:nvSpPr>
        <p:spPr>
          <a:xfrm>
            <a:off x="207645" y="1349885"/>
            <a:ext cx="7094443" cy="369332"/>
          </a:xfrm>
          <a:prstGeom prst="rect">
            <a:avLst/>
          </a:prstGeom>
        </p:spPr>
        <p:txBody>
          <a:bodyPr wrap="none">
            <a:spAutoFit/>
          </a:bodyPr>
          <a:lstStyle/>
          <a:p>
            <a:r>
              <a:rPr lang="en-US" altLang="zh-CN" b="1" dirty="0"/>
              <a:t>Performance——Extended CMU seasons and RobotCar Seasons datasets</a:t>
            </a:r>
            <a:endParaRPr lang="zh-CN" altLang="en-US" b="1" dirty="0"/>
          </a:p>
        </p:txBody>
      </p:sp>
      <p:sp>
        <p:nvSpPr>
          <p:cNvPr id="11" name="矩形 10">
            <a:extLst>
              <a:ext uri="{FF2B5EF4-FFF2-40B4-BE49-F238E27FC236}">
                <a16:creationId xmlns:a16="http://schemas.microsoft.com/office/drawing/2014/main" id="{FF6DF3FA-786E-46D7-948A-BD2DD1254963}"/>
              </a:ext>
            </a:extLst>
          </p:cNvPr>
          <p:cNvSpPr/>
          <p:nvPr/>
        </p:nvSpPr>
        <p:spPr>
          <a:xfrm>
            <a:off x="7964075" y="2453432"/>
            <a:ext cx="4440279" cy="1569660"/>
          </a:xfrm>
          <a:prstGeom prst="rect">
            <a:avLst/>
          </a:prstGeom>
        </p:spPr>
        <p:txBody>
          <a:bodyPr wrap="square">
            <a:spAutoFit/>
          </a:bodyPr>
          <a:lstStyle/>
          <a:p>
            <a:pPr marL="285750" indent="-285750">
              <a:buFont typeface="Arial" panose="020B0604020202020204" pitchFamily="34" charset="0"/>
              <a:buChar char="•"/>
            </a:pPr>
            <a:r>
              <a:rPr lang="zh-CN" altLang="en-US" sz="1600" b="1" dirty="0">
                <a:latin typeface="+mn-ea"/>
              </a:rPr>
              <a:t>优点：</a:t>
            </a:r>
            <a:endParaRPr lang="en-US" altLang="zh-CN" sz="1600" b="1" dirty="0">
              <a:latin typeface="+mn-ea"/>
            </a:endParaRPr>
          </a:p>
          <a:p>
            <a:pPr marL="342900" indent="-342900">
              <a:buFont typeface="+mj-lt"/>
              <a:buAutoNum type="arabicPeriod"/>
            </a:pPr>
            <a:r>
              <a:rPr lang="zh-CN" altLang="en-US" sz="1600" dirty="0">
                <a:latin typeface="+mn-ea"/>
              </a:rPr>
              <a:t>针对性优化了对于匹配数量不足的问题</a:t>
            </a:r>
            <a:endParaRPr lang="en-US" altLang="zh-CN" sz="1600" dirty="0">
              <a:latin typeface="+mn-ea"/>
            </a:endParaRPr>
          </a:p>
          <a:p>
            <a:pPr marL="342900" indent="-342900">
              <a:buFont typeface="+mj-lt"/>
              <a:buAutoNum type="arabicPeriod"/>
            </a:pPr>
            <a:r>
              <a:rPr lang="zh-CN" altLang="en-US" sz="1600" dirty="0">
                <a:latin typeface="+mn-ea"/>
              </a:rPr>
              <a:t>引入了时序的特征</a:t>
            </a:r>
            <a:endParaRPr lang="en-US" altLang="zh-CN" sz="1600" dirty="0">
              <a:latin typeface="+mn-ea"/>
            </a:endParaRPr>
          </a:p>
          <a:p>
            <a:pPr marL="285750" indent="-285750">
              <a:buFont typeface="Arial" panose="020B0604020202020204" pitchFamily="34" charset="0"/>
              <a:buChar char="•"/>
            </a:pPr>
            <a:r>
              <a:rPr lang="zh-CN" altLang="en-US" sz="1600" b="1" dirty="0">
                <a:latin typeface="+mn-ea"/>
              </a:rPr>
              <a:t>缺点：</a:t>
            </a:r>
            <a:endParaRPr lang="en-US" altLang="zh-CN" sz="1600" b="1" dirty="0">
              <a:latin typeface="+mn-ea"/>
            </a:endParaRPr>
          </a:p>
          <a:p>
            <a:pPr marL="342900" indent="-342900">
              <a:buFont typeface="+mj-lt"/>
              <a:buAutoNum type="arabicPeriod"/>
            </a:pPr>
            <a:r>
              <a:rPr lang="zh-CN" altLang="en-US" sz="1600" dirty="0">
                <a:latin typeface="+mn-ea"/>
              </a:rPr>
              <a:t>使用传统的特征点检测描述方法</a:t>
            </a:r>
            <a:endParaRPr lang="en-US" altLang="zh-CN" sz="1600" dirty="0">
              <a:latin typeface="+mn-ea"/>
            </a:endParaRPr>
          </a:p>
          <a:p>
            <a:pPr marL="342900" indent="-342900">
              <a:buFont typeface="+mj-lt"/>
              <a:buAutoNum type="arabicPeriod"/>
            </a:pPr>
            <a:r>
              <a:rPr lang="zh-CN" altLang="en-US" sz="1600" dirty="0">
                <a:latin typeface="+mn-ea"/>
              </a:rPr>
              <a:t>里程计漂移问题未有效解决</a:t>
            </a:r>
          </a:p>
        </p:txBody>
      </p:sp>
    </p:spTree>
    <p:extLst>
      <p:ext uri="{BB962C8B-B14F-4D97-AF65-F5344CB8AC3E}">
        <p14:creationId xmlns:p14="http://schemas.microsoft.com/office/powerpoint/2010/main" val="654250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Dataset</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3" name="文本框 2">
            <a:extLst>
              <a:ext uri="{FF2B5EF4-FFF2-40B4-BE49-F238E27FC236}">
                <a16:creationId xmlns:a16="http://schemas.microsoft.com/office/drawing/2014/main" id="{952B8974-7B92-4113-8705-07E0144EF8C5}"/>
              </a:ext>
            </a:extLst>
          </p:cNvPr>
          <p:cNvSpPr txBox="1"/>
          <p:nvPr/>
        </p:nvSpPr>
        <p:spPr>
          <a:xfrm>
            <a:off x="502285" y="678739"/>
            <a:ext cx="4994163" cy="369332"/>
          </a:xfrm>
          <a:prstGeom prst="rect">
            <a:avLst/>
          </a:prstGeom>
          <a:noFill/>
        </p:spPr>
        <p:txBody>
          <a:bodyPr wrap="square" rtlCol="0">
            <a:spAutoFit/>
          </a:bodyPr>
          <a:lstStyle/>
          <a:p>
            <a:r>
              <a:rPr lang="en-US" altLang="zh-CN" dirty="0"/>
              <a:t>Datasets of visual localization</a:t>
            </a:r>
            <a:endParaRPr lang="zh-CN" altLang="en-US" dirty="0"/>
          </a:p>
        </p:txBody>
      </p:sp>
      <p:sp>
        <p:nvSpPr>
          <p:cNvPr id="9" name="文本框 8">
            <a:extLst>
              <a:ext uri="{FF2B5EF4-FFF2-40B4-BE49-F238E27FC236}">
                <a16:creationId xmlns:a16="http://schemas.microsoft.com/office/drawing/2014/main" id="{307B167D-A28C-4423-A264-E69ED1995E90}"/>
              </a:ext>
            </a:extLst>
          </p:cNvPr>
          <p:cNvSpPr txBox="1"/>
          <p:nvPr/>
        </p:nvSpPr>
        <p:spPr>
          <a:xfrm>
            <a:off x="548853" y="1185705"/>
            <a:ext cx="8012343" cy="3693319"/>
          </a:xfrm>
          <a:prstGeom prst="rect">
            <a:avLst/>
          </a:prstGeom>
          <a:noFill/>
        </p:spPr>
        <p:txBody>
          <a:bodyPr wrap="square" rtlCol="0">
            <a:spAutoFit/>
          </a:bodyPr>
          <a:lstStyle/>
          <a:p>
            <a:pPr marL="342900" indent="-342900">
              <a:buFont typeface="+mj-lt"/>
              <a:buAutoNum type="arabicPeriod"/>
            </a:pPr>
            <a:r>
              <a:rPr lang="en-US" altLang="zh-CN" dirty="0"/>
              <a:t>CMU-seasons datasets (</a:t>
            </a:r>
            <a:r>
              <a:rPr lang="zh-CN" altLang="en-US" dirty="0"/>
              <a:t>美国匹兹堡城市</a:t>
            </a:r>
            <a:r>
              <a:rPr lang="en-US" altLang="zh-CN" dirty="0"/>
              <a:t>-</a:t>
            </a:r>
            <a:r>
              <a:rPr lang="zh-CN" altLang="en-US" dirty="0"/>
              <a:t>乡村道路</a:t>
            </a:r>
            <a:r>
              <a:rPr lang="en-US" altLang="zh-CN" dirty="0"/>
              <a:t>)</a:t>
            </a:r>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r>
              <a:rPr lang="en-US" altLang="zh-CN" dirty="0"/>
              <a:t>RobotCar Seasons datasets (</a:t>
            </a:r>
            <a:r>
              <a:rPr lang="zh-CN" altLang="en-US" dirty="0"/>
              <a:t>英国牛津市道路）</a:t>
            </a: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r>
              <a:rPr lang="en-US" altLang="zh-CN" dirty="0"/>
              <a:t>4seasons-datasets</a:t>
            </a:r>
          </a:p>
        </p:txBody>
      </p:sp>
      <p:pic>
        <p:nvPicPr>
          <p:cNvPr id="10" name="图片 9">
            <a:extLst>
              <a:ext uri="{FF2B5EF4-FFF2-40B4-BE49-F238E27FC236}">
                <a16:creationId xmlns:a16="http://schemas.microsoft.com/office/drawing/2014/main" id="{8A22CEC6-1026-4B43-958A-5CEB749D423F}"/>
              </a:ext>
            </a:extLst>
          </p:cNvPr>
          <p:cNvPicPr>
            <a:picLocks noChangeAspect="1"/>
          </p:cNvPicPr>
          <p:nvPr/>
        </p:nvPicPr>
        <p:blipFill>
          <a:blip r:embed="rId4"/>
          <a:stretch>
            <a:fillRect/>
          </a:stretch>
        </p:blipFill>
        <p:spPr>
          <a:xfrm>
            <a:off x="590867" y="1672729"/>
            <a:ext cx="9153525" cy="1057275"/>
          </a:xfrm>
          <a:prstGeom prst="rect">
            <a:avLst/>
          </a:prstGeom>
        </p:spPr>
      </p:pic>
      <p:sp>
        <p:nvSpPr>
          <p:cNvPr id="12" name="文本框 11">
            <a:extLst>
              <a:ext uri="{FF2B5EF4-FFF2-40B4-BE49-F238E27FC236}">
                <a16:creationId xmlns:a16="http://schemas.microsoft.com/office/drawing/2014/main" id="{4F1F27F4-FA0E-40ED-96BD-92552228DBCC}"/>
              </a:ext>
            </a:extLst>
          </p:cNvPr>
          <p:cNvSpPr txBox="1"/>
          <p:nvPr/>
        </p:nvSpPr>
        <p:spPr>
          <a:xfrm>
            <a:off x="2074985" y="1960691"/>
            <a:ext cx="3215472" cy="307777"/>
          </a:xfrm>
          <a:prstGeom prst="rect">
            <a:avLst/>
          </a:prstGeom>
          <a:noFill/>
        </p:spPr>
        <p:txBody>
          <a:bodyPr wrap="square" rtlCol="0">
            <a:spAutoFit/>
          </a:bodyPr>
          <a:lstStyle/>
          <a:p>
            <a:r>
              <a:rPr lang="zh-CN" altLang="en-US" sz="1400" dirty="0">
                <a:solidFill>
                  <a:srgbClr val="FF0000"/>
                </a:solidFill>
              </a:rPr>
              <a:t>单一季节、光照变化</a:t>
            </a:r>
          </a:p>
        </p:txBody>
      </p:sp>
      <p:pic>
        <p:nvPicPr>
          <p:cNvPr id="13" name="图片 12">
            <a:extLst>
              <a:ext uri="{FF2B5EF4-FFF2-40B4-BE49-F238E27FC236}">
                <a16:creationId xmlns:a16="http://schemas.microsoft.com/office/drawing/2014/main" id="{942795B0-0559-44D8-9C5B-3404E1F2ACA1}"/>
              </a:ext>
            </a:extLst>
          </p:cNvPr>
          <p:cNvPicPr>
            <a:picLocks noChangeAspect="1"/>
          </p:cNvPicPr>
          <p:nvPr/>
        </p:nvPicPr>
        <p:blipFill>
          <a:blip r:embed="rId5"/>
          <a:stretch>
            <a:fillRect/>
          </a:stretch>
        </p:blipFill>
        <p:spPr>
          <a:xfrm>
            <a:off x="590867" y="3267987"/>
            <a:ext cx="9048750" cy="1181100"/>
          </a:xfrm>
          <a:prstGeom prst="rect">
            <a:avLst/>
          </a:prstGeom>
        </p:spPr>
      </p:pic>
      <p:pic>
        <p:nvPicPr>
          <p:cNvPr id="1026" name="Picture 2" descr="sensor_setup.png">
            <a:extLst>
              <a:ext uri="{FF2B5EF4-FFF2-40B4-BE49-F238E27FC236}">
                <a16:creationId xmlns:a16="http://schemas.microsoft.com/office/drawing/2014/main" id="{68502ECE-B205-4B65-A5CD-5A27198AD52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498882" y="4917676"/>
            <a:ext cx="3304229" cy="1260874"/>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直接连接符 15">
            <a:extLst>
              <a:ext uri="{FF2B5EF4-FFF2-40B4-BE49-F238E27FC236}">
                <a16:creationId xmlns:a16="http://schemas.microsoft.com/office/drawing/2014/main" id="{8AD522E9-5D6D-48FD-9177-1B4EE67296BF}"/>
              </a:ext>
            </a:extLst>
          </p:cNvPr>
          <p:cNvCxnSpPr/>
          <p:nvPr/>
        </p:nvCxnSpPr>
        <p:spPr>
          <a:xfrm>
            <a:off x="673240" y="1507253"/>
            <a:ext cx="9071152" cy="0"/>
          </a:xfrm>
          <a:prstGeom prst="line">
            <a:avLst/>
          </a:prstGeom>
        </p:spPr>
        <p:style>
          <a:lnRef idx="3">
            <a:schemeClr val="dk1"/>
          </a:lnRef>
          <a:fillRef idx="0">
            <a:schemeClr val="dk1"/>
          </a:fillRef>
          <a:effectRef idx="2">
            <a:schemeClr val="dk1"/>
          </a:effectRef>
          <a:fontRef idx="minor">
            <a:schemeClr val="tx1"/>
          </a:fontRef>
        </p:style>
      </p:cxnSp>
      <p:cxnSp>
        <p:nvCxnSpPr>
          <p:cNvPr id="22" name="直接连接符 21">
            <a:extLst>
              <a:ext uri="{FF2B5EF4-FFF2-40B4-BE49-F238E27FC236}">
                <a16:creationId xmlns:a16="http://schemas.microsoft.com/office/drawing/2014/main" id="{0948FDE4-8C1C-4E17-815D-540A4F17F81E}"/>
              </a:ext>
            </a:extLst>
          </p:cNvPr>
          <p:cNvCxnSpPr/>
          <p:nvPr/>
        </p:nvCxnSpPr>
        <p:spPr>
          <a:xfrm>
            <a:off x="644773" y="3176958"/>
            <a:ext cx="9071152" cy="0"/>
          </a:xfrm>
          <a:prstGeom prst="line">
            <a:avLst/>
          </a:prstGeom>
        </p:spPr>
        <p:style>
          <a:lnRef idx="3">
            <a:schemeClr val="dk1"/>
          </a:lnRef>
          <a:fillRef idx="0">
            <a:schemeClr val="dk1"/>
          </a:fillRef>
          <a:effectRef idx="2">
            <a:schemeClr val="dk1"/>
          </a:effectRef>
          <a:fontRef idx="minor">
            <a:schemeClr val="tx1"/>
          </a:fontRef>
        </p:style>
      </p:cxnSp>
      <p:cxnSp>
        <p:nvCxnSpPr>
          <p:cNvPr id="23" name="直接连接符 22">
            <a:extLst>
              <a:ext uri="{FF2B5EF4-FFF2-40B4-BE49-F238E27FC236}">
                <a16:creationId xmlns:a16="http://schemas.microsoft.com/office/drawing/2014/main" id="{4AE2DB30-03FC-49BA-B9BA-2960133619B8}"/>
              </a:ext>
            </a:extLst>
          </p:cNvPr>
          <p:cNvCxnSpPr/>
          <p:nvPr/>
        </p:nvCxnSpPr>
        <p:spPr>
          <a:xfrm>
            <a:off x="634724" y="4804791"/>
            <a:ext cx="9071152"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2755976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Goal</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pic>
        <p:nvPicPr>
          <p:cNvPr id="17" name="图片 16">
            <a:extLst>
              <a:ext uri="{FF2B5EF4-FFF2-40B4-BE49-F238E27FC236}">
                <a16:creationId xmlns:a16="http://schemas.microsoft.com/office/drawing/2014/main" id="{B920DAA6-8F4B-40D3-A5F2-9A1BF260F822}"/>
              </a:ext>
            </a:extLst>
          </p:cNvPr>
          <p:cNvPicPr>
            <a:picLocks noChangeAspect="1"/>
          </p:cNvPicPr>
          <p:nvPr/>
        </p:nvPicPr>
        <p:blipFill>
          <a:blip r:embed="rId4"/>
          <a:stretch>
            <a:fillRect/>
          </a:stretch>
        </p:blipFill>
        <p:spPr>
          <a:xfrm>
            <a:off x="330306" y="1339405"/>
            <a:ext cx="11668125" cy="2743200"/>
          </a:xfrm>
          <a:prstGeom prst="rect">
            <a:avLst/>
          </a:prstGeom>
        </p:spPr>
      </p:pic>
      <p:cxnSp>
        <p:nvCxnSpPr>
          <p:cNvPr id="6" name="直接连接符 5">
            <a:extLst>
              <a:ext uri="{FF2B5EF4-FFF2-40B4-BE49-F238E27FC236}">
                <a16:creationId xmlns:a16="http://schemas.microsoft.com/office/drawing/2014/main" id="{BD046CE0-A175-4A11-AE86-B1246258E2B3}"/>
              </a:ext>
            </a:extLst>
          </p:cNvPr>
          <p:cNvCxnSpPr/>
          <p:nvPr/>
        </p:nvCxnSpPr>
        <p:spPr>
          <a:xfrm>
            <a:off x="548853" y="3111190"/>
            <a:ext cx="11365865" cy="0"/>
          </a:xfrm>
          <a:prstGeom prst="line">
            <a:avLst/>
          </a:prstGeom>
        </p:spPr>
        <p:style>
          <a:lnRef idx="3">
            <a:schemeClr val="accent2"/>
          </a:lnRef>
          <a:fillRef idx="0">
            <a:schemeClr val="accent2"/>
          </a:fillRef>
          <a:effectRef idx="2">
            <a:schemeClr val="accent2"/>
          </a:effectRef>
          <a:fontRef idx="minor">
            <a:schemeClr val="tx1"/>
          </a:fontRef>
        </p:style>
      </p:cxnSp>
      <p:sp>
        <p:nvSpPr>
          <p:cNvPr id="7" name="矩形 6">
            <a:extLst>
              <a:ext uri="{FF2B5EF4-FFF2-40B4-BE49-F238E27FC236}">
                <a16:creationId xmlns:a16="http://schemas.microsoft.com/office/drawing/2014/main" id="{C20E54B8-8E3A-4353-84C3-47531223EEF0}"/>
              </a:ext>
            </a:extLst>
          </p:cNvPr>
          <p:cNvSpPr/>
          <p:nvPr/>
        </p:nvSpPr>
        <p:spPr>
          <a:xfrm>
            <a:off x="8251902" y="3222702"/>
            <a:ext cx="1081669" cy="412593"/>
          </a:xfrm>
          <a:prstGeom prst="rect">
            <a:avLst/>
          </a:prstGeom>
          <a:noFill/>
          <a:ln w="1905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210078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Preliminary model design</a:t>
            </a:r>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3" name="矩形 2">
            <a:extLst>
              <a:ext uri="{FF2B5EF4-FFF2-40B4-BE49-F238E27FC236}">
                <a16:creationId xmlns:a16="http://schemas.microsoft.com/office/drawing/2014/main" id="{0E3168DC-FE59-4616-A4CA-9C41B8DC3B29}"/>
              </a:ext>
            </a:extLst>
          </p:cNvPr>
          <p:cNvSpPr/>
          <p:nvPr/>
        </p:nvSpPr>
        <p:spPr>
          <a:xfrm>
            <a:off x="548853" y="819608"/>
            <a:ext cx="5089278" cy="369332"/>
          </a:xfrm>
          <a:prstGeom prst="rect">
            <a:avLst/>
          </a:prstGeom>
        </p:spPr>
        <p:txBody>
          <a:bodyPr wrap="none">
            <a:spAutoFit/>
          </a:bodyPr>
          <a:lstStyle/>
          <a:p>
            <a:r>
              <a:rPr lang="en-US" altLang="zh-CN" b="1" dirty="0">
                <a:solidFill>
                  <a:srgbClr val="00B050"/>
                </a:solidFill>
              </a:rPr>
              <a:t>Semantic segmentation + Sequence-based methods</a:t>
            </a:r>
            <a:endParaRPr lang="zh-CN" altLang="en-US" dirty="0"/>
          </a:p>
        </p:txBody>
      </p:sp>
      <p:grpSp>
        <p:nvGrpSpPr>
          <p:cNvPr id="4" name="组合 3">
            <a:extLst>
              <a:ext uri="{FF2B5EF4-FFF2-40B4-BE49-F238E27FC236}">
                <a16:creationId xmlns:a16="http://schemas.microsoft.com/office/drawing/2014/main" id="{338D0AA6-C8BA-4819-8C9C-7D9F0D03BA20}"/>
              </a:ext>
            </a:extLst>
          </p:cNvPr>
          <p:cNvGrpSpPr/>
          <p:nvPr/>
        </p:nvGrpSpPr>
        <p:grpSpPr>
          <a:xfrm>
            <a:off x="502285" y="1464352"/>
            <a:ext cx="10566886" cy="3125041"/>
            <a:chOff x="323850" y="2069955"/>
            <a:chExt cx="10566886" cy="3125041"/>
          </a:xfrm>
        </p:grpSpPr>
        <p:sp>
          <p:nvSpPr>
            <p:cNvPr id="7" name="矩形 6">
              <a:extLst>
                <a:ext uri="{FF2B5EF4-FFF2-40B4-BE49-F238E27FC236}">
                  <a16:creationId xmlns:a16="http://schemas.microsoft.com/office/drawing/2014/main" id="{AB71B14C-547E-48E5-9127-4EC16CE35112}"/>
                </a:ext>
              </a:extLst>
            </p:cNvPr>
            <p:cNvSpPr/>
            <p:nvPr/>
          </p:nvSpPr>
          <p:spPr>
            <a:xfrm>
              <a:off x="323850" y="2110153"/>
              <a:ext cx="2117900" cy="3084843"/>
            </a:xfrm>
            <a:prstGeom prst="rect">
              <a:avLst/>
            </a:prstGeom>
            <a:noFill/>
            <a:ln w="19050">
              <a:solidFill>
                <a:srgbClr val="00206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DCE4D43B-3F2D-4751-819B-34D43A1B434E}"/>
                </a:ext>
              </a:extLst>
            </p:cNvPr>
            <p:cNvSpPr txBox="1"/>
            <p:nvPr/>
          </p:nvSpPr>
          <p:spPr>
            <a:xfrm>
              <a:off x="323850" y="2090054"/>
              <a:ext cx="2037514" cy="523220"/>
            </a:xfrm>
            <a:prstGeom prst="rect">
              <a:avLst/>
            </a:prstGeom>
            <a:noFill/>
          </p:spPr>
          <p:txBody>
            <a:bodyPr wrap="square" rtlCol="0">
              <a:spAutoFit/>
            </a:bodyPr>
            <a:lstStyle/>
            <a:p>
              <a:r>
                <a:rPr lang="en-US" altLang="zh-CN" sz="1400" b="1" dirty="0"/>
                <a:t>Module I: Observation + odometry mapping </a:t>
              </a:r>
              <a:endParaRPr lang="zh-CN" altLang="en-US" sz="1400" b="1" dirty="0"/>
            </a:p>
          </p:txBody>
        </p:sp>
        <p:sp>
          <p:nvSpPr>
            <p:cNvPr id="10" name="矩形: 圆角 9">
              <a:extLst>
                <a:ext uri="{FF2B5EF4-FFF2-40B4-BE49-F238E27FC236}">
                  <a16:creationId xmlns:a16="http://schemas.microsoft.com/office/drawing/2014/main" id="{8B52B7EF-0471-4AEF-8296-7ED6C1D05361}"/>
                </a:ext>
              </a:extLst>
            </p:cNvPr>
            <p:cNvSpPr/>
            <p:nvPr/>
          </p:nvSpPr>
          <p:spPr>
            <a:xfrm>
              <a:off x="401802" y="2787109"/>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rgbClr val="FFC000"/>
                  </a:solidFill>
                </a:rPr>
                <a:t>Semantic segmentation</a:t>
              </a:r>
              <a:endParaRPr lang="zh-CN" altLang="en-US" sz="1600" dirty="0">
                <a:solidFill>
                  <a:srgbClr val="FFC000"/>
                </a:solidFill>
              </a:endParaRPr>
            </a:p>
          </p:txBody>
        </p:sp>
        <p:sp>
          <p:nvSpPr>
            <p:cNvPr id="14" name="矩形: 圆角 13">
              <a:extLst>
                <a:ext uri="{FF2B5EF4-FFF2-40B4-BE49-F238E27FC236}">
                  <a16:creationId xmlns:a16="http://schemas.microsoft.com/office/drawing/2014/main" id="{C7196778-66FB-44D4-8887-04F022542C65}"/>
                </a:ext>
              </a:extLst>
            </p:cNvPr>
            <p:cNvSpPr/>
            <p:nvPr/>
          </p:nvSpPr>
          <p:spPr>
            <a:xfrm>
              <a:off x="434246" y="3543897"/>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Sequence-based</a:t>
              </a:r>
              <a:endParaRPr lang="zh-CN" altLang="en-US" sz="1600" dirty="0">
                <a:solidFill>
                  <a:schemeClr val="bg1">
                    <a:lumMod val="95000"/>
                  </a:schemeClr>
                </a:solidFill>
              </a:endParaRPr>
            </a:p>
          </p:txBody>
        </p:sp>
        <p:sp>
          <p:nvSpPr>
            <p:cNvPr id="16" name="矩形: 圆角 15">
              <a:extLst>
                <a:ext uri="{FF2B5EF4-FFF2-40B4-BE49-F238E27FC236}">
                  <a16:creationId xmlns:a16="http://schemas.microsoft.com/office/drawing/2014/main" id="{F81D9709-8F95-4B7D-9364-ADFF2252630A}"/>
                </a:ext>
              </a:extLst>
            </p:cNvPr>
            <p:cNvSpPr/>
            <p:nvPr/>
          </p:nvSpPr>
          <p:spPr>
            <a:xfrm>
              <a:off x="418024" y="4337612"/>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Observation constrains</a:t>
              </a:r>
              <a:endParaRPr lang="zh-CN" altLang="en-US" sz="1600" dirty="0">
                <a:solidFill>
                  <a:schemeClr val="bg1">
                    <a:lumMod val="95000"/>
                  </a:schemeClr>
                </a:solidFill>
              </a:endParaRPr>
            </a:p>
          </p:txBody>
        </p:sp>
        <p:sp>
          <p:nvSpPr>
            <p:cNvPr id="17" name="矩形 16">
              <a:extLst>
                <a:ext uri="{FF2B5EF4-FFF2-40B4-BE49-F238E27FC236}">
                  <a16:creationId xmlns:a16="http://schemas.microsoft.com/office/drawing/2014/main" id="{C8A472DE-874D-421A-BACC-EC0B91D9237D}"/>
                </a:ext>
              </a:extLst>
            </p:cNvPr>
            <p:cNvSpPr/>
            <p:nvPr/>
          </p:nvSpPr>
          <p:spPr>
            <a:xfrm>
              <a:off x="2917999" y="2090054"/>
              <a:ext cx="2117900" cy="3084843"/>
            </a:xfrm>
            <a:prstGeom prst="rect">
              <a:avLst/>
            </a:prstGeom>
            <a:noFill/>
            <a:ln w="19050">
              <a:solidFill>
                <a:srgbClr val="00206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50CC6D4B-2647-43FF-A0F4-6B7816FADE07}"/>
                </a:ext>
              </a:extLst>
            </p:cNvPr>
            <p:cNvSpPr txBox="1"/>
            <p:nvPr/>
          </p:nvSpPr>
          <p:spPr>
            <a:xfrm>
              <a:off x="2917999" y="2069955"/>
              <a:ext cx="2117900" cy="307777"/>
            </a:xfrm>
            <a:prstGeom prst="rect">
              <a:avLst/>
            </a:prstGeom>
            <a:noFill/>
          </p:spPr>
          <p:txBody>
            <a:bodyPr wrap="square" rtlCol="0">
              <a:spAutoFit/>
            </a:bodyPr>
            <a:lstStyle/>
            <a:p>
              <a:r>
                <a:rPr lang="en-US" altLang="zh-CN" sz="1400" b="1" dirty="0"/>
                <a:t>Module II: Image retrieval</a:t>
              </a:r>
              <a:endParaRPr lang="zh-CN" altLang="en-US" sz="1400" b="1" dirty="0"/>
            </a:p>
          </p:txBody>
        </p:sp>
        <p:sp>
          <p:nvSpPr>
            <p:cNvPr id="20" name="矩形: 圆角 19">
              <a:extLst>
                <a:ext uri="{FF2B5EF4-FFF2-40B4-BE49-F238E27FC236}">
                  <a16:creationId xmlns:a16="http://schemas.microsoft.com/office/drawing/2014/main" id="{82ABAC4D-21E3-4815-B4E7-A6682AE648A3}"/>
                </a:ext>
              </a:extLst>
            </p:cNvPr>
            <p:cNvSpPr/>
            <p:nvPr/>
          </p:nvSpPr>
          <p:spPr>
            <a:xfrm>
              <a:off x="2998385" y="3147646"/>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Query image</a:t>
              </a:r>
              <a:endParaRPr lang="zh-CN" altLang="en-US" sz="1600" dirty="0">
                <a:solidFill>
                  <a:schemeClr val="bg1">
                    <a:lumMod val="95000"/>
                  </a:schemeClr>
                </a:solidFill>
              </a:endParaRPr>
            </a:p>
          </p:txBody>
        </p:sp>
        <p:sp>
          <p:nvSpPr>
            <p:cNvPr id="21" name="矩形: 圆角 20">
              <a:extLst>
                <a:ext uri="{FF2B5EF4-FFF2-40B4-BE49-F238E27FC236}">
                  <a16:creationId xmlns:a16="http://schemas.microsoft.com/office/drawing/2014/main" id="{3FB4B312-02BD-482C-80E3-EB6A444CAF36}"/>
                </a:ext>
              </a:extLst>
            </p:cNvPr>
            <p:cNvSpPr/>
            <p:nvPr/>
          </p:nvSpPr>
          <p:spPr>
            <a:xfrm>
              <a:off x="2998385" y="4013606"/>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Semantic map</a:t>
              </a:r>
              <a:endParaRPr lang="zh-CN" altLang="en-US" sz="1600" dirty="0">
                <a:solidFill>
                  <a:schemeClr val="bg1">
                    <a:lumMod val="95000"/>
                  </a:schemeClr>
                </a:solidFill>
              </a:endParaRPr>
            </a:p>
          </p:txBody>
        </p:sp>
        <p:sp>
          <p:nvSpPr>
            <p:cNvPr id="27" name="矩形 26">
              <a:extLst>
                <a:ext uri="{FF2B5EF4-FFF2-40B4-BE49-F238E27FC236}">
                  <a16:creationId xmlns:a16="http://schemas.microsoft.com/office/drawing/2014/main" id="{7CC09AED-73F3-44ED-81BC-B0F75579AB4B}"/>
                </a:ext>
              </a:extLst>
            </p:cNvPr>
            <p:cNvSpPr/>
            <p:nvPr/>
          </p:nvSpPr>
          <p:spPr>
            <a:xfrm>
              <a:off x="5665843" y="2090054"/>
              <a:ext cx="2362790" cy="3084843"/>
            </a:xfrm>
            <a:prstGeom prst="rect">
              <a:avLst/>
            </a:prstGeom>
            <a:noFill/>
            <a:ln w="19050">
              <a:solidFill>
                <a:srgbClr val="00206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EF9A3D06-55A4-42A0-BBD2-29EA1D04EAC8}"/>
                </a:ext>
              </a:extLst>
            </p:cNvPr>
            <p:cNvSpPr txBox="1"/>
            <p:nvPr/>
          </p:nvSpPr>
          <p:spPr>
            <a:xfrm>
              <a:off x="5665842" y="2069955"/>
              <a:ext cx="2463274" cy="307777"/>
            </a:xfrm>
            <a:prstGeom prst="rect">
              <a:avLst/>
            </a:prstGeom>
            <a:noFill/>
          </p:spPr>
          <p:txBody>
            <a:bodyPr wrap="square" rtlCol="0">
              <a:spAutoFit/>
            </a:bodyPr>
            <a:lstStyle/>
            <a:p>
              <a:r>
                <a:rPr lang="en-US" altLang="zh-CN" sz="1400" b="1" dirty="0"/>
                <a:t>Module III: Coarse localization</a:t>
              </a:r>
              <a:endParaRPr lang="zh-CN" altLang="en-US" sz="1400" b="1" dirty="0"/>
            </a:p>
          </p:txBody>
        </p:sp>
        <p:sp>
          <p:nvSpPr>
            <p:cNvPr id="29" name="矩形: 圆角 28">
              <a:extLst>
                <a:ext uri="{FF2B5EF4-FFF2-40B4-BE49-F238E27FC236}">
                  <a16:creationId xmlns:a16="http://schemas.microsoft.com/office/drawing/2014/main" id="{D20848EF-826D-476F-9C61-A59034F363BC}"/>
                </a:ext>
              </a:extLst>
            </p:cNvPr>
            <p:cNvSpPr/>
            <p:nvPr/>
          </p:nvSpPr>
          <p:spPr>
            <a:xfrm>
              <a:off x="5856438" y="2409777"/>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Semantic consistency</a:t>
              </a:r>
              <a:endParaRPr lang="zh-CN" altLang="en-US" sz="1600" dirty="0">
                <a:solidFill>
                  <a:schemeClr val="bg1">
                    <a:lumMod val="95000"/>
                  </a:schemeClr>
                </a:solidFill>
              </a:endParaRPr>
            </a:p>
          </p:txBody>
        </p:sp>
        <p:sp>
          <p:nvSpPr>
            <p:cNvPr id="30" name="矩形: 圆角 29">
              <a:extLst>
                <a:ext uri="{FF2B5EF4-FFF2-40B4-BE49-F238E27FC236}">
                  <a16:creationId xmlns:a16="http://schemas.microsoft.com/office/drawing/2014/main" id="{92DA034B-165C-4BDC-9B4C-15781F3FD308}"/>
                </a:ext>
              </a:extLst>
            </p:cNvPr>
            <p:cNvSpPr/>
            <p:nvPr/>
          </p:nvSpPr>
          <p:spPr>
            <a:xfrm>
              <a:off x="5875104" y="3122027"/>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rgbClr val="FF0000"/>
                  </a:solidFill>
                </a:rPr>
                <a:t>Odometry trajectory</a:t>
              </a:r>
              <a:endParaRPr lang="zh-CN" altLang="en-US" sz="1600" dirty="0">
                <a:solidFill>
                  <a:srgbClr val="FF0000"/>
                </a:solidFill>
              </a:endParaRPr>
            </a:p>
          </p:txBody>
        </p:sp>
        <p:sp>
          <p:nvSpPr>
            <p:cNvPr id="31" name="矩形: 圆角 30">
              <a:extLst>
                <a:ext uri="{FF2B5EF4-FFF2-40B4-BE49-F238E27FC236}">
                  <a16:creationId xmlns:a16="http://schemas.microsoft.com/office/drawing/2014/main" id="{EEB06F63-5A8B-43F1-A615-4AC46B25ACB9}"/>
                </a:ext>
              </a:extLst>
            </p:cNvPr>
            <p:cNvSpPr/>
            <p:nvPr/>
          </p:nvSpPr>
          <p:spPr>
            <a:xfrm>
              <a:off x="5856438" y="4550597"/>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rgbClr val="FF0000"/>
                  </a:solidFill>
                </a:rPr>
                <a:t>…</a:t>
              </a:r>
              <a:endParaRPr lang="zh-CN" altLang="en-US" sz="1600" dirty="0">
                <a:solidFill>
                  <a:srgbClr val="FF0000"/>
                </a:solidFill>
              </a:endParaRPr>
            </a:p>
          </p:txBody>
        </p:sp>
        <p:sp>
          <p:nvSpPr>
            <p:cNvPr id="32" name="矩形 31">
              <a:extLst>
                <a:ext uri="{FF2B5EF4-FFF2-40B4-BE49-F238E27FC236}">
                  <a16:creationId xmlns:a16="http://schemas.microsoft.com/office/drawing/2014/main" id="{AF3D01AD-6022-4452-98DA-A2B6D33F482C}"/>
                </a:ext>
              </a:extLst>
            </p:cNvPr>
            <p:cNvSpPr/>
            <p:nvPr/>
          </p:nvSpPr>
          <p:spPr>
            <a:xfrm>
              <a:off x="8527946" y="2090054"/>
              <a:ext cx="2362790" cy="3084843"/>
            </a:xfrm>
            <a:prstGeom prst="rect">
              <a:avLst/>
            </a:prstGeom>
            <a:noFill/>
            <a:ln w="19050">
              <a:solidFill>
                <a:srgbClr val="00206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C8F8300B-2E07-4B22-A295-59212A70A931}"/>
                </a:ext>
              </a:extLst>
            </p:cNvPr>
            <p:cNvSpPr txBox="1"/>
            <p:nvPr/>
          </p:nvSpPr>
          <p:spPr>
            <a:xfrm>
              <a:off x="8527945" y="2069955"/>
              <a:ext cx="2232161" cy="307777"/>
            </a:xfrm>
            <a:prstGeom prst="rect">
              <a:avLst/>
            </a:prstGeom>
            <a:noFill/>
          </p:spPr>
          <p:txBody>
            <a:bodyPr wrap="square" rtlCol="0">
              <a:spAutoFit/>
            </a:bodyPr>
            <a:lstStyle/>
            <a:p>
              <a:r>
                <a:rPr lang="en-US" altLang="zh-CN" sz="1400" b="1" dirty="0"/>
                <a:t>Module IV: Fine localization</a:t>
              </a:r>
              <a:endParaRPr lang="zh-CN" altLang="en-US" sz="1400" b="1" dirty="0"/>
            </a:p>
          </p:txBody>
        </p:sp>
        <p:sp>
          <p:nvSpPr>
            <p:cNvPr id="35" name="矩形: 圆角 34">
              <a:extLst>
                <a:ext uri="{FF2B5EF4-FFF2-40B4-BE49-F238E27FC236}">
                  <a16:creationId xmlns:a16="http://schemas.microsoft.com/office/drawing/2014/main" id="{1388FFA9-2729-4CFB-9A4C-26E83E6DE88B}"/>
                </a:ext>
              </a:extLst>
            </p:cNvPr>
            <p:cNvSpPr/>
            <p:nvPr/>
          </p:nvSpPr>
          <p:spPr>
            <a:xfrm>
              <a:off x="8743713" y="3923590"/>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Observation constrains</a:t>
              </a:r>
              <a:endParaRPr lang="zh-CN" altLang="en-US" sz="1600" dirty="0">
                <a:solidFill>
                  <a:schemeClr val="bg1">
                    <a:lumMod val="95000"/>
                  </a:schemeClr>
                </a:solidFill>
              </a:endParaRPr>
            </a:p>
          </p:txBody>
        </p:sp>
        <p:sp>
          <p:nvSpPr>
            <p:cNvPr id="37" name="矩形: 圆角 36">
              <a:extLst>
                <a:ext uri="{FF2B5EF4-FFF2-40B4-BE49-F238E27FC236}">
                  <a16:creationId xmlns:a16="http://schemas.microsoft.com/office/drawing/2014/main" id="{252F313A-7429-454D-AF58-1A3D724E045F}"/>
                </a:ext>
              </a:extLst>
            </p:cNvPr>
            <p:cNvSpPr/>
            <p:nvPr/>
          </p:nvSpPr>
          <p:spPr>
            <a:xfrm>
              <a:off x="8743713" y="2787109"/>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Initial pose</a:t>
              </a:r>
              <a:endParaRPr lang="zh-CN" altLang="en-US" sz="1600" b="1" dirty="0">
                <a:solidFill>
                  <a:schemeClr val="bg1">
                    <a:lumMod val="95000"/>
                  </a:schemeClr>
                </a:solidFill>
              </a:endParaRPr>
            </a:p>
          </p:txBody>
        </p:sp>
        <p:sp>
          <p:nvSpPr>
            <p:cNvPr id="38" name="矩形: 圆角 37">
              <a:extLst>
                <a:ext uri="{FF2B5EF4-FFF2-40B4-BE49-F238E27FC236}">
                  <a16:creationId xmlns:a16="http://schemas.microsoft.com/office/drawing/2014/main" id="{D2231984-D892-4AE3-8235-59F7EDF13F87}"/>
                </a:ext>
              </a:extLst>
            </p:cNvPr>
            <p:cNvSpPr/>
            <p:nvPr/>
          </p:nvSpPr>
          <p:spPr>
            <a:xfrm>
              <a:off x="5875104" y="3901819"/>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rgbClr val="002060"/>
                  </a:solidFill>
                </a:rPr>
                <a:t>Adjacent frame</a:t>
              </a:r>
              <a:endParaRPr lang="zh-CN" altLang="en-US" sz="1600" dirty="0">
                <a:solidFill>
                  <a:srgbClr val="002060"/>
                </a:solidFill>
              </a:endParaRPr>
            </a:p>
          </p:txBody>
        </p:sp>
        <p:sp>
          <p:nvSpPr>
            <p:cNvPr id="12" name="箭头: 右 11">
              <a:extLst>
                <a:ext uri="{FF2B5EF4-FFF2-40B4-BE49-F238E27FC236}">
                  <a16:creationId xmlns:a16="http://schemas.microsoft.com/office/drawing/2014/main" id="{173D4EF2-68A5-46F9-9353-BDD6D497328C}"/>
                </a:ext>
              </a:extLst>
            </p:cNvPr>
            <p:cNvSpPr/>
            <p:nvPr/>
          </p:nvSpPr>
          <p:spPr>
            <a:xfrm>
              <a:off x="2518595" y="3632475"/>
              <a:ext cx="345621" cy="269333"/>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箭头: 右 38">
              <a:extLst>
                <a:ext uri="{FF2B5EF4-FFF2-40B4-BE49-F238E27FC236}">
                  <a16:creationId xmlns:a16="http://schemas.microsoft.com/office/drawing/2014/main" id="{C2E1724C-4144-41E0-8342-5F4C42B4A637}"/>
                </a:ext>
              </a:extLst>
            </p:cNvPr>
            <p:cNvSpPr/>
            <p:nvPr/>
          </p:nvSpPr>
          <p:spPr>
            <a:xfrm>
              <a:off x="5196826" y="3625474"/>
              <a:ext cx="345621" cy="269333"/>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箭头: 右 39">
              <a:extLst>
                <a:ext uri="{FF2B5EF4-FFF2-40B4-BE49-F238E27FC236}">
                  <a16:creationId xmlns:a16="http://schemas.microsoft.com/office/drawing/2014/main" id="{F94CCC9E-C3F2-476B-A228-B406DCB51E9C}"/>
                </a:ext>
              </a:extLst>
            </p:cNvPr>
            <p:cNvSpPr/>
            <p:nvPr/>
          </p:nvSpPr>
          <p:spPr>
            <a:xfrm>
              <a:off x="8129115" y="3625474"/>
              <a:ext cx="345621" cy="269333"/>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a:extLst>
              <a:ext uri="{FF2B5EF4-FFF2-40B4-BE49-F238E27FC236}">
                <a16:creationId xmlns:a16="http://schemas.microsoft.com/office/drawing/2014/main" id="{D0FFFF82-B178-4EEB-8D1B-3BD2256C5CA7}"/>
              </a:ext>
            </a:extLst>
          </p:cNvPr>
          <p:cNvSpPr/>
          <p:nvPr/>
        </p:nvSpPr>
        <p:spPr>
          <a:xfrm>
            <a:off x="360557" y="4778146"/>
            <a:ext cx="6096000" cy="1354217"/>
          </a:xfrm>
          <a:prstGeom prst="rect">
            <a:avLst/>
          </a:prstGeom>
        </p:spPr>
        <p:txBody>
          <a:bodyPr>
            <a:spAutoFit/>
          </a:bodyPr>
          <a:lstStyle/>
          <a:p>
            <a:r>
              <a:rPr lang="zh-CN" altLang="en-US" sz="1600" dirty="0">
                <a:solidFill>
                  <a:srgbClr val="121212"/>
                </a:solidFill>
                <a:latin typeface="-apple-system"/>
              </a:rPr>
              <a:t>语义定位中主要有两个问题：</a:t>
            </a:r>
          </a:p>
          <a:p>
            <a:pPr>
              <a:buFont typeface="+mj-lt"/>
              <a:buAutoNum type="arabicPeriod"/>
            </a:pPr>
            <a:r>
              <a:rPr lang="zh-CN" altLang="en-US" sz="1600" dirty="0">
                <a:solidFill>
                  <a:srgbClr val="121212"/>
                </a:solidFill>
                <a:latin typeface="-apple-system"/>
              </a:rPr>
              <a:t>图像语义分割不准确造成定位误差较大，例如冬天下雪后</a:t>
            </a:r>
          </a:p>
          <a:p>
            <a:pPr>
              <a:buFont typeface="+mj-lt"/>
              <a:buAutoNum type="arabicPeriod"/>
            </a:pPr>
            <a:r>
              <a:rPr lang="zh-CN" altLang="en-US" sz="1600" dirty="0">
                <a:solidFill>
                  <a:srgbClr val="121212"/>
                </a:solidFill>
                <a:latin typeface="-apple-system"/>
              </a:rPr>
              <a:t>较为单一的场景，图像类似，公园的树林</a:t>
            </a:r>
          </a:p>
          <a:p>
            <a:r>
              <a:rPr lang="zh-CN" altLang="en-US" sz="1600" dirty="0">
                <a:solidFill>
                  <a:srgbClr val="121212"/>
                </a:solidFill>
                <a:latin typeface="-apple-system"/>
              </a:rPr>
              <a:t>第一个问题可以通过更好的语义分割算法来改善</a:t>
            </a:r>
          </a:p>
          <a:p>
            <a:r>
              <a:rPr lang="zh-CN" altLang="en-US" sz="1600" dirty="0">
                <a:solidFill>
                  <a:srgbClr val="121212"/>
                </a:solidFill>
                <a:latin typeface="-apple-system"/>
              </a:rPr>
              <a:t>第二个问题，将物体进行更细致的语义分类</a:t>
            </a:r>
            <a:endParaRPr lang="zh-CN" altLang="en-US" sz="1600" b="0" i="0" dirty="0">
              <a:solidFill>
                <a:srgbClr val="121212"/>
              </a:solidFill>
              <a:effectLst/>
              <a:latin typeface="-apple-system"/>
            </a:endParaRPr>
          </a:p>
        </p:txBody>
      </p:sp>
    </p:spTree>
    <p:extLst>
      <p:ext uri="{BB962C8B-B14F-4D97-AF65-F5344CB8AC3E}">
        <p14:creationId xmlns:p14="http://schemas.microsoft.com/office/powerpoint/2010/main" val="3280378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8"/>
          <p:cNvSpPr/>
          <p:nvPr userDrawn="1"/>
        </p:nvSpPr>
        <p:spPr>
          <a:xfrm>
            <a:off x="-29633" y="6140451"/>
            <a:ext cx="11791951" cy="117475"/>
          </a:xfrm>
          <a:prstGeom prst="rect">
            <a:avLst/>
          </a:prstGeom>
          <a:gradFill flip="none" rotWithShape="1">
            <a:gsLst>
              <a:gs pos="0">
                <a:srgbClr val="00925F"/>
              </a:gs>
              <a:gs pos="100000">
                <a:srgbClr val="49B489"/>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tLang="zh-CN" sz="1800">
              <a:solidFill>
                <a:srgbClr val="FFFFFF"/>
              </a:solidFill>
              <a:ea typeface="宋体" panose="02010600030101010101" pitchFamily="2" charset="-122"/>
            </a:endParaRPr>
          </a:p>
        </p:txBody>
      </p:sp>
      <p:sp>
        <p:nvSpPr>
          <p:cNvPr id="5" name="Rectangle 7"/>
          <p:cNvSpPr/>
          <p:nvPr userDrawn="1"/>
        </p:nvSpPr>
        <p:spPr>
          <a:xfrm>
            <a:off x="6813551" y="6332538"/>
            <a:ext cx="3775393" cy="246221"/>
          </a:xfrm>
          <a:prstGeom prst="rect">
            <a:avLst/>
          </a:prstGeom>
        </p:spPr>
        <p:txBody>
          <a:bodyPr wrap="none">
            <a:spAutoFit/>
          </a:bodyPr>
          <a:lstStyle/>
          <a:p>
            <a:pPr>
              <a:spcBef>
                <a:spcPts val="0"/>
              </a:spcBef>
              <a:spcAft>
                <a:spcPts val="0"/>
              </a:spcAft>
              <a:defRPr/>
            </a:pPr>
            <a:r>
              <a:rPr lang="zh-CN" altLang="en-US" sz="1000" dirty="0">
                <a:solidFill>
                  <a:srgbClr val="00925F"/>
                </a:solidFill>
                <a:latin typeface="微软雅黑" panose="020B0503020204020204" charset="-122"/>
                <a:ea typeface="微软雅黑" panose="020B0503020204020204" charset="-122"/>
                <a:cs typeface="Myriad Pro Light" panose="020B0403030403020204"/>
              </a:rPr>
              <a:t>成为全球知名的公司，树立中国企业在全世界健康、长久的典范</a:t>
            </a:r>
            <a:endParaRPr lang="en-US" sz="1000" dirty="0">
              <a:solidFill>
                <a:srgbClr val="00925F"/>
              </a:solidFill>
              <a:latin typeface="微软雅黑" panose="020B0503020204020204" charset="-122"/>
              <a:ea typeface="微软雅黑" panose="020B0503020204020204" charset="-122"/>
              <a:cs typeface="Myriad Pro Light" panose="020B0403030403020204"/>
            </a:endParaRPr>
          </a:p>
        </p:txBody>
      </p:sp>
      <p:pic>
        <p:nvPicPr>
          <p:cNvPr id="6" name="Picture 2" descr="D:\My Documents\桌面\28.jpg"/>
          <p:cNvPicPr>
            <a:picLocks noChangeAspect="1" noChangeArrowheads="1"/>
          </p:cNvPicPr>
          <p:nvPr userDrawn="1"/>
        </p:nvPicPr>
        <p:blipFill>
          <a:blip r:embed="rId2"/>
          <a:srcRect t="13902" b="15382"/>
          <a:stretch>
            <a:fillRect/>
          </a:stretch>
        </p:blipFill>
        <p:spPr bwMode="auto">
          <a:xfrm>
            <a:off x="0" y="3884614"/>
            <a:ext cx="11760200" cy="2268537"/>
          </a:xfrm>
          <a:prstGeom prst="rect">
            <a:avLst/>
          </a:prstGeom>
          <a:noFill/>
          <a:ln w="9525">
            <a:noFill/>
            <a:miter lim="800000"/>
            <a:headEnd/>
            <a:tailEnd/>
          </a:ln>
        </p:spPr>
      </p:pic>
      <p:sp>
        <p:nvSpPr>
          <p:cNvPr id="2" name="Text Box 1"/>
          <p:cNvSpPr txBox="1"/>
          <p:nvPr/>
        </p:nvSpPr>
        <p:spPr>
          <a:xfrm>
            <a:off x="4835525" y="1269365"/>
            <a:ext cx="1978025" cy="583565"/>
          </a:xfrm>
          <a:prstGeom prst="rect">
            <a:avLst/>
          </a:prstGeom>
          <a:noFill/>
        </p:spPr>
        <p:txBody>
          <a:bodyPr wrap="square" rtlCol="0">
            <a:spAutoFit/>
          </a:bodyPr>
          <a:lstStyle/>
          <a:p>
            <a:pPr algn="ctr"/>
            <a:r>
              <a:rPr lang="zh-CN" altLang="en-US" sz="3200" b="1" dirty="0"/>
              <a:t>谢谢</a:t>
            </a:r>
            <a:endParaRPr lang="zh-CN" altLang="en-US" dirty="0"/>
          </a:p>
        </p:txBody>
      </p:sp>
      <p:sp>
        <p:nvSpPr>
          <p:cNvPr id="3" name="Text Box 2"/>
          <p:cNvSpPr txBox="1"/>
          <p:nvPr/>
        </p:nvSpPr>
        <p:spPr>
          <a:xfrm>
            <a:off x="4074795" y="2170430"/>
            <a:ext cx="3811270" cy="583565"/>
          </a:xfrm>
          <a:prstGeom prst="rect">
            <a:avLst/>
          </a:prstGeom>
          <a:noFill/>
        </p:spPr>
        <p:txBody>
          <a:bodyPr wrap="square" rtlCol="0">
            <a:spAutoFit/>
          </a:bodyPr>
          <a:lstStyle/>
          <a:p>
            <a:pPr algn="ctr"/>
            <a:r>
              <a:rPr lang="zh-CN" altLang="en-US" sz="3200" b="1">
                <a:sym typeface="+mn-ea"/>
              </a:rPr>
              <a:t>请各位指正！</a:t>
            </a:r>
            <a:endParaRPr lang="en-US" sz="32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Outline</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2"/>
          <a:stretch>
            <a:fillRect/>
          </a:stretch>
        </p:blipFill>
        <p:spPr>
          <a:xfrm>
            <a:off x="10303511" y="79040"/>
            <a:ext cx="1476375" cy="438150"/>
          </a:xfrm>
          <a:prstGeom prst="rect">
            <a:avLst/>
          </a:prstGeom>
        </p:spPr>
      </p:pic>
      <p:sp>
        <p:nvSpPr>
          <p:cNvPr id="4" name="文本框 3">
            <a:extLst>
              <a:ext uri="{FF2B5EF4-FFF2-40B4-BE49-F238E27FC236}">
                <a16:creationId xmlns:a16="http://schemas.microsoft.com/office/drawing/2014/main" id="{6CE8A000-9D55-4B9E-AF38-51861B1A4C8E}"/>
              </a:ext>
            </a:extLst>
          </p:cNvPr>
          <p:cNvSpPr txBox="1"/>
          <p:nvPr/>
        </p:nvSpPr>
        <p:spPr>
          <a:xfrm>
            <a:off x="1895708" y="1137424"/>
            <a:ext cx="5319132" cy="480131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altLang="zh-CN" sz="2400" b="1" dirty="0"/>
              <a:t>Task Introduction</a:t>
            </a:r>
          </a:p>
          <a:p>
            <a:pPr marL="285750" indent="-285750">
              <a:lnSpc>
                <a:spcPct val="150000"/>
              </a:lnSpc>
              <a:buFont typeface="Arial" panose="020B0604020202020204" pitchFamily="34" charset="0"/>
              <a:buChar char="•"/>
            </a:pPr>
            <a:endParaRPr lang="en-US" altLang="zh-CN" sz="2400" b="1" dirty="0"/>
          </a:p>
          <a:p>
            <a:pPr marL="342900" indent="-342900">
              <a:lnSpc>
                <a:spcPct val="150000"/>
              </a:lnSpc>
              <a:buFont typeface="Arial" panose="020B0604020202020204" pitchFamily="34" charset="0"/>
              <a:buChar char="•"/>
            </a:pPr>
            <a:r>
              <a:rPr lang="en-US" altLang="zh-CN" sz="2400" b="1" dirty="0"/>
              <a:t>Research</a:t>
            </a:r>
          </a:p>
          <a:p>
            <a:pPr marL="285750" indent="-285750">
              <a:lnSpc>
                <a:spcPct val="150000"/>
              </a:lnSpc>
              <a:buFont typeface="Arial" panose="020B0604020202020204" pitchFamily="34" charset="0"/>
              <a:buChar char="•"/>
            </a:pPr>
            <a:endParaRPr lang="en-US" altLang="zh-CN" sz="2400" b="1" dirty="0"/>
          </a:p>
          <a:p>
            <a:pPr marL="285750" indent="-285750">
              <a:lnSpc>
                <a:spcPct val="150000"/>
              </a:lnSpc>
              <a:buFont typeface="Arial" panose="020B0604020202020204" pitchFamily="34" charset="0"/>
              <a:buChar char="•"/>
            </a:pPr>
            <a:r>
              <a:rPr lang="en-US" altLang="zh-CN" sz="2400" b="1" dirty="0"/>
              <a:t>Goal (Dataset)</a:t>
            </a:r>
          </a:p>
          <a:p>
            <a:pPr marL="285750" indent="-285750">
              <a:lnSpc>
                <a:spcPct val="150000"/>
              </a:lnSpc>
              <a:buFont typeface="Arial" panose="020B0604020202020204" pitchFamily="34" charset="0"/>
              <a:buChar char="•"/>
            </a:pPr>
            <a:endParaRPr lang="en-US" altLang="zh-CN" sz="2400" b="1" dirty="0"/>
          </a:p>
          <a:p>
            <a:pPr marL="285750" indent="-285750">
              <a:lnSpc>
                <a:spcPct val="150000"/>
              </a:lnSpc>
              <a:buFont typeface="Arial" panose="020B0604020202020204" pitchFamily="34" charset="0"/>
              <a:buChar char="•"/>
            </a:pPr>
            <a:r>
              <a:rPr lang="en-US" altLang="zh-CN" sz="2400" b="1" dirty="0"/>
              <a:t>Preliminary model design</a:t>
            </a:r>
          </a:p>
          <a:p>
            <a:pPr marL="285750" indent="-285750">
              <a:buFont typeface="Arial" panose="020B0604020202020204" pitchFamily="34" charset="0"/>
              <a:buChar char="•"/>
            </a:pPr>
            <a:endParaRPr lang="en-US" altLang="zh-CN" b="1" dirty="0"/>
          </a:p>
          <a:p>
            <a:endParaRPr lang="en-US" altLang="zh-CN" b="1" dirty="0"/>
          </a:p>
          <a:p>
            <a:pPr marL="285750" indent="-285750">
              <a:buFont typeface="Arial" panose="020B0604020202020204" pitchFamily="34" charset="0"/>
              <a:buChar char="•"/>
            </a:pPr>
            <a:endParaRPr lang="zh-CN" altLang="en-US" dirty="0"/>
          </a:p>
        </p:txBody>
      </p:sp>
    </p:spTree>
    <p:extLst>
      <p:ext uri="{BB962C8B-B14F-4D97-AF65-F5344CB8AC3E}">
        <p14:creationId xmlns:p14="http://schemas.microsoft.com/office/powerpoint/2010/main" val="791853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Task Introduction</a:t>
            </a:r>
            <a:endParaRPr lang="en-US" sz="2400" b="1" dirty="0"/>
          </a:p>
        </p:txBody>
      </p:sp>
      <p:sp>
        <p:nvSpPr>
          <p:cNvPr id="19" name="Text Box 1"/>
          <p:cNvSpPr txBox="1"/>
          <p:nvPr/>
        </p:nvSpPr>
        <p:spPr>
          <a:xfrm>
            <a:off x="838200" y="698917"/>
            <a:ext cx="9818370" cy="1815882"/>
          </a:xfrm>
          <a:prstGeom prst="rect">
            <a:avLst/>
          </a:prstGeom>
          <a:noFill/>
        </p:spPr>
        <p:txBody>
          <a:bodyPr wrap="square" rtlCol="0">
            <a:spAutoFit/>
          </a:bodyPr>
          <a:lstStyle/>
          <a:p>
            <a:r>
              <a:rPr lang="en-US" altLang="zh-CN" sz="2000" b="1" dirty="0"/>
              <a:t>Long-term visual localization</a:t>
            </a:r>
            <a:r>
              <a:rPr lang="zh-CN" altLang="en-US" sz="2000" b="1" dirty="0"/>
              <a:t>：</a:t>
            </a:r>
            <a:endParaRPr lang="en-US" altLang="zh-CN" sz="2000" b="1" dirty="0"/>
          </a:p>
          <a:p>
            <a:endParaRPr lang="zh-CN" altLang="en-US" dirty="0"/>
          </a:p>
          <a:p>
            <a:r>
              <a:rPr lang="en-US" altLang="zh-CN" dirty="0"/>
              <a:t>          </a:t>
            </a:r>
            <a:r>
              <a:rPr lang="en-US" altLang="zh-CN" sz="2000" b="1" dirty="0"/>
              <a:t>Visual localization </a:t>
            </a:r>
            <a:r>
              <a:rPr lang="en-US" altLang="zh-CN" dirty="0"/>
              <a:t>is the problem of estimating the 6 Degree-of-Freedom (DoF) camera pose from which a given image was taken relative to a reference scene representation. Visual localization is a key technology for applications such as Augmented, Mixed, and Virtual Reality, as well as for robotics, e.g., for self-driving cars.</a:t>
            </a:r>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2"/>
          <a:stretch>
            <a:fillRect/>
          </a:stretch>
        </p:blipFill>
        <p:spPr>
          <a:xfrm>
            <a:off x="10303511" y="79040"/>
            <a:ext cx="1476375" cy="438150"/>
          </a:xfrm>
          <a:prstGeom prst="rect">
            <a:avLst/>
          </a:prstGeom>
        </p:spPr>
      </p:pic>
      <p:pic>
        <p:nvPicPr>
          <p:cNvPr id="18" name="图片 17">
            <a:extLst>
              <a:ext uri="{FF2B5EF4-FFF2-40B4-BE49-F238E27FC236}">
                <a16:creationId xmlns:a16="http://schemas.microsoft.com/office/drawing/2014/main" id="{8A2DE696-1708-4C6F-9D58-30E1ADB0E9F9}"/>
              </a:ext>
            </a:extLst>
          </p:cNvPr>
          <p:cNvPicPr>
            <a:picLocks noChangeAspect="1"/>
          </p:cNvPicPr>
          <p:nvPr/>
        </p:nvPicPr>
        <p:blipFill>
          <a:blip r:embed="rId3"/>
          <a:stretch>
            <a:fillRect/>
          </a:stretch>
        </p:blipFill>
        <p:spPr>
          <a:xfrm>
            <a:off x="7158037" y="3143571"/>
            <a:ext cx="3228975" cy="1905000"/>
          </a:xfrm>
          <a:prstGeom prst="rect">
            <a:avLst/>
          </a:prstGeom>
        </p:spPr>
      </p:pic>
      <p:pic>
        <p:nvPicPr>
          <p:cNvPr id="20" name="图片 19">
            <a:extLst>
              <a:ext uri="{FF2B5EF4-FFF2-40B4-BE49-F238E27FC236}">
                <a16:creationId xmlns:a16="http://schemas.microsoft.com/office/drawing/2014/main" id="{2B76555E-4093-4FC2-925B-D6137DEC30E1}"/>
              </a:ext>
            </a:extLst>
          </p:cNvPr>
          <p:cNvPicPr>
            <a:picLocks noChangeAspect="1"/>
          </p:cNvPicPr>
          <p:nvPr/>
        </p:nvPicPr>
        <p:blipFill>
          <a:blip r:embed="rId4"/>
          <a:stretch>
            <a:fillRect/>
          </a:stretch>
        </p:blipFill>
        <p:spPr>
          <a:xfrm>
            <a:off x="838200" y="3200721"/>
            <a:ext cx="3257550" cy="1790700"/>
          </a:xfrm>
          <a:prstGeom prst="rect">
            <a:avLst/>
          </a:prstGeom>
        </p:spPr>
      </p:pic>
      <p:sp>
        <p:nvSpPr>
          <p:cNvPr id="21" name="文本框 20">
            <a:extLst>
              <a:ext uri="{FF2B5EF4-FFF2-40B4-BE49-F238E27FC236}">
                <a16:creationId xmlns:a16="http://schemas.microsoft.com/office/drawing/2014/main" id="{08C02398-C5AD-404D-926B-2BDBCB4D7859}"/>
              </a:ext>
            </a:extLst>
          </p:cNvPr>
          <p:cNvSpPr txBox="1"/>
          <p:nvPr/>
        </p:nvSpPr>
        <p:spPr>
          <a:xfrm>
            <a:off x="207645" y="6240245"/>
            <a:ext cx="10612755" cy="461665"/>
          </a:xfrm>
          <a:prstGeom prst="rect">
            <a:avLst/>
          </a:prstGeom>
          <a:noFill/>
        </p:spPr>
        <p:txBody>
          <a:bodyPr wrap="square" rtlCol="0">
            <a:spAutoFit/>
          </a:bodyPr>
          <a:lstStyle/>
          <a:p>
            <a:r>
              <a:rPr lang="en-US" altLang="zh-CN" sz="1200" dirty="0"/>
              <a:t>[1] Alex Kendall, Matthew Grimes, and Roberto Cipolla. PoseNet: A Convolutional Network for Real-Time 6-DOF Camera Relocalization. In ICCV, 2015.</a:t>
            </a:r>
          </a:p>
          <a:p>
            <a:endParaRPr lang="zh-CN" altLang="en-US" sz="1200" dirty="0"/>
          </a:p>
        </p:txBody>
      </p:sp>
      <p:sp>
        <p:nvSpPr>
          <p:cNvPr id="22" name="箭头: 虚尾 21">
            <a:extLst>
              <a:ext uri="{FF2B5EF4-FFF2-40B4-BE49-F238E27FC236}">
                <a16:creationId xmlns:a16="http://schemas.microsoft.com/office/drawing/2014/main" id="{48FDAB2D-D9BE-41F7-8D7F-D824D7EF0332}"/>
              </a:ext>
            </a:extLst>
          </p:cNvPr>
          <p:cNvSpPr/>
          <p:nvPr/>
        </p:nvSpPr>
        <p:spPr>
          <a:xfrm>
            <a:off x="4974431" y="3819850"/>
            <a:ext cx="1304925" cy="552442"/>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A78689F8-E898-45D8-999D-33B541E80E22}"/>
              </a:ext>
            </a:extLst>
          </p:cNvPr>
          <p:cNvSpPr/>
          <p:nvPr/>
        </p:nvSpPr>
        <p:spPr>
          <a:xfrm>
            <a:off x="757265" y="5367598"/>
            <a:ext cx="4205575" cy="307777"/>
          </a:xfrm>
          <a:prstGeom prst="rect">
            <a:avLst/>
          </a:prstGeom>
        </p:spPr>
        <p:txBody>
          <a:bodyPr wrap="none">
            <a:spAutoFit/>
          </a:bodyPr>
          <a:lstStyle/>
          <a:p>
            <a:r>
              <a:rPr lang="en-US" altLang="zh-CN" sz="1400" dirty="0"/>
              <a:t>Image taken from the Cambridge Landmarks dataset[1]</a:t>
            </a:r>
            <a:endParaRPr lang="zh-CN" altLang="en-US" sz="1400" dirty="0"/>
          </a:p>
        </p:txBody>
      </p:sp>
    </p:spTree>
    <p:extLst>
      <p:ext uri="{BB962C8B-B14F-4D97-AF65-F5344CB8AC3E}">
        <p14:creationId xmlns:p14="http://schemas.microsoft.com/office/powerpoint/2010/main" val="15203057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Task Introduction</a:t>
            </a:r>
            <a:endParaRPr lang="en-US" sz="2400" b="1" dirty="0"/>
          </a:p>
        </p:txBody>
      </p:sp>
      <p:sp>
        <p:nvSpPr>
          <p:cNvPr id="19" name="Text Box 1"/>
          <p:cNvSpPr txBox="1"/>
          <p:nvPr/>
        </p:nvSpPr>
        <p:spPr>
          <a:xfrm>
            <a:off x="381000" y="1102039"/>
            <a:ext cx="11430000" cy="2031325"/>
          </a:xfrm>
          <a:prstGeom prst="rect">
            <a:avLst/>
          </a:prstGeom>
          <a:noFill/>
        </p:spPr>
        <p:txBody>
          <a:bodyPr wrap="square" rtlCol="0">
            <a:spAutoFit/>
          </a:bodyPr>
          <a:lstStyle/>
          <a:p>
            <a:r>
              <a:rPr lang="en-US" altLang="zh-CN" b="1" dirty="0"/>
              <a:t>Visual localization challenges:</a:t>
            </a:r>
          </a:p>
          <a:p>
            <a:endParaRPr lang="en-US" altLang="zh-CN" dirty="0"/>
          </a:p>
          <a:p>
            <a:pPr marL="285750" indent="-285750" fontAlgn="base">
              <a:buFont typeface="Wingdings" panose="05000000000000000000" pitchFamily="2" charset="2"/>
              <a:buChar char="Ø"/>
            </a:pPr>
            <a:r>
              <a:rPr lang="en-US" altLang="zh-CN" dirty="0"/>
              <a:t>Illumination changes i.e. is it possible to localize a night time image if the map images were taken during daytime?</a:t>
            </a:r>
          </a:p>
          <a:p>
            <a:pPr marL="285750" indent="-285750" fontAlgn="base">
              <a:buFont typeface="Wingdings" panose="05000000000000000000" pitchFamily="2" charset="2"/>
              <a:buChar char="Ø"/>
            </a:pPr>
            <a:r>
              <a:rPr lang="en-US" altLang="zh-CN" dirty="0"/>
              <a:t>Dynamic scenes with moving objects that might not have been present when the map was created</a:t>
            </a:r>
          </a:p>
          <a:p>
            <a:pPr marL="285750" indent="-285750" fontAlgn="base">
              <a:buFont typeface="Wingdings" panose="05000000000000000000" pitchFamily="2" charset="2"/>
              <a:buChar char="Ø"/>
            </a:pPr>
            <a:r>
              <a:rPr lang="en-US" altLang="zh-CN" dirty="0"/>
              <a:t>Occlusion of the scene by an object or person</a:t>
            </a:r>
          </a:p>
          <a:p>
            <a:pPr marL="285750" indent="-285750" fontAlgn="base">
              <a:buFont typeface="Wingdings" panose="05000000000000000000" pitchFamily="2" charset="2"/>
              <a:buChar char="Ø"/>
            </a:pPr>
            <a:r>
              <a:rPr lang="en-US" altLang="zh-CN" dirty="0"/>
              <a:t>Strong viewpoint changes between the map and query images</a:t>
            </a:r>
          </a:p>
          <a:p>
            <a:pPr marL="285750" indent="-285750">
              <a:buFont typeface="Wingdings" panose="05000000000000000000" pitchFamily="2" charset="2"/>
              <a:buChar char="Ø"/>
            </a:pPr>
            <a:endParaRPr lang="zh-CN" altLang="en-US"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34625" y="44613"/>
            <a:ext cx="1476375" cy="438150"/>
          </a:xfrm>
          <a:prstGeom prst="rect">
            <a:avLst/>
          </a:prstGeom>
        </p:spPr>
      </p:pic>
      <p:pic>
        <p:nvPicPr>
          <p:cNvPr id="24" name="图片 23">
            <a:extLst>
              <a:ext uri="{FF2B5EF4-FFF2-40B4-BE49-F238E27FC236}">
                <a16:creationId xmlns:a16="http://schemas.microsoft.com/office/drawing/2014/main" id="{B297A2C2-98A4-4433-8AE5-40C79BDF5A8C}"/>
              </a:ext>
            </a:extLst>
          </p:cNvPr>
          <p:cNvPicPr>
            <a:picLocks noChangeAspect="1"/>
          </p:cNvPicPr>
          <p:nvPr/>
        </p:nvPicPr>
        <p:blipFill>
          <a:blip r:embed="rId4"/>
          <a:stretch>
            <a:fillRect/>
          </a:stretch>
        </p:blipFill>
        <p:spPr>
          <a:xfrm>
            <a:off x="449369" y="3526496"/>
            <a:ext cx="11430000" cy="1990725"/>
          </a:xfrm>
          <a:prstGeom prst="rect">
            <a:avLst/>
          </a:prstGeom>
        </p:spPr>
      </p:pic>
      <p:sp>
        <p:nvSpPr>
          <p:cNvPr id="25" name="文本框 24">
            <a:extLst>
              <a:ext uri="{FF2B5EF4-FFF2-40B4-BE49-F238E27FC236}">
                <a16:creationId xmlns:a16="http://schemas.microsoft.com/office/drawing/2014/main" id="{78720B0D-879D-438B-B4AB-0669DA796AA2}"/>
              </a:ext>
            </a:extLst>
          </p:cNvPr>
          <p:cNvSpPr txBox="1"/>
          <p:nvPr/>
        </p:nvSpPr>
        <p:spPr>
          <a:xfrm>
            <a:off x="449369" y="5540108"/>
            <a:ext cx="9591793" cy="307777"/>
          </a:xfrm>
          <a:prstGeom prst="rect">
            <a:avLst/>
          </a:prstGeom>
          <a:noFill/>
        </p:spPr>
        <p:txBody>
          <a:bodyPr wrap="none" rtlCol="0">
            <a:spAutoFit/>
          </a:bodyPr>
          <a:lstStyle/>
          <a:p>
            <a:r>
              <a:rPr lang="en-US" altLang="zh-CN" sz="1400" dirty="0"/>
              <a:t>Example of typical challenges visual localization is facing: illumination changes, different scales, different seasons, and occlusions.</a:t>
            </a:r>
            <a:endParaRPr lang="zh-CN" alt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Task Introduction</a:t>
            </a:r>
            <a:endParaRPr lang="en-US" sz="2400" b="1" dirty="0"/>
          </a:p>
        </p:txBody>
      </p:sp>
      <p:sp>
        <p:nvSpPr>
          <p:cNvPr id="19" name="Text Box 1"/>
          <p:cNvSpPr txBox="1"/>
          <p:nvPr/>
        </p:nvSpPr>
        <p:spPr>
          <a:xfrm>
            <a:off x="381000" y="1102039"/>
            <a:ext cx="11430000" cy="2031325"/>
          </a:xfrm>
          <a:prstGeom prst="rect">
            <a:avLst/>
          </a:prstGeom>
          <a:noFill/>
        </p:spPr>
        <p:txBody>
          <a:bodyPr wrap="square" rtlCol="0">
            <a:spAutoFit/>
          </a:bodyPr>
          <a:lstStyle/>
          <a:p>
            <a:r>
              <a:rPr lang="en-US" altLang="zh-CN" b="1" dirty="0"/>
              <a:t>Long-term Visual localization challenges:</a:t>
            </a:r>
          </a:p>
          <a:p>
            <a:endParaRPr lang="en-US" altLang="zh-CN" dirty="0"/>
          </a:p>
          <a:p>
            <a:pPr marL="285750" indent="-285750" fontAlgn="base">
              <a:buFont typeface="Wingdings" panose="05000000000000000000" pitchFamily="2" charset="2"/>
              <a:buChar char="Ø"/>
            </a:pPr>
            <a:r>
              <a:rPr lang="en-US" altLang="zh-CN" dirty="0"/>
              <a:t>Illumination changes </a:t>
            </a:r>
          </a:p>
          <a:p>
            <a:pPr marL="285750" indent="-285750" fontAlgn="base">
              <a:buFont typeface="Wingdings" panose="05000000000000000000" pitchFamily="2" charset="2"/>
              <a:buChar char="Ø"/>
            </a:pPr>
            <a:r>
              <a:rPr lang="en-US" altLang="zh-CN" dirty="0"/>
              <a:t>Images taken in </a:t>
            </a:r>
            <a:r>
              <a:rPr lang="en-US" altLang="zh-CN" dirty="0">
                <a:solidFill>
                  <a:srgbClr val="FF0000"/>
                </a:solidFill>
              </a:rPr>
              <a:t>different seasons </a:t>
            </a:r>
            <a:r>
              <a:rPr lang="en-US" altLang="zh-CN" dirty="0"/>
              <a:t>or </a:t>
            </a:r>
            <a:r>
              <a:rPr lang="en-US" altLang="zh-CN" dirty="0">
                <a:solidFill>
                  <a:srgbClr val="FF0000"/>
                </a:solidFill>
              </a:rPr>
              <a:t>weather</a:t>
            </a:r>
            <a:r>
              <a:rPr lang="en-US" altLang="zh-CN" dirty="0"/>
              <a:t> conditions</a:t>
            </a:r>
          </a:p>
          <a:p>
            <a:pPr marL="285750" indent="-285750" fontAlgn="base">
              <a:buFont typeface="Wingdings" panose="05000000000000000000" pitchFamily="2" charset="2"/>
              <a:buChar char="Ø"/>
            </a:pPr>
            <a:r>
              <a:rPr lang="en-US" altLang="zh-CN" dirty="0"/>
              <a:t>Occlusion of the scene by an object or person</a:t>
            </a:r>
          </a:p>
          <a:p>
            <a:pPr marL="285750" indent="-285750" fontAlgn="base">
              <a:buFont typeface="Wingdings" panose="05000000000000000000" pitchFamily="2" charset="2"/>
              <a:buChar char="Ø"/>
            </a:pPr>
            <a:r>
              <a:rPr lang="en-US" altLang="zh-CN" dirty="0"/>
              <a:t>Dynamic objects in query images</a:t>
            </a:r>
          </a:p>
          <a:p>
            <a:pPr marL="285750" indent="-285750">
              <a:buFont typeface="Wingdings" panose="05000000000000000000" pitchFamily="2" charset="2"/>
              <a:buChar char="Ø"/>
            </a:pPr>
            <a:endParaRPr lang="zh-CN" altLang="en-US"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34625" y="44613"/>
            <a:ext cx="1476375" cy="438150"/>
          </a:xfrm>
          <a:prstGeom prst="rect">
            <a:avLst/>
          </a:prstGeom>
        </p:spPr>
      </p:pic>
      <p:sp>
        <p:nvSpPr>
          <p:cNvPr id="25" name="文本框 24">
            <a:extLst>
              <a:ext uri="{FF2B5EF4-FFF2-40B4-BE49-F238E27FC236}">
                <a16:creationId xmlns:a16="http://schemas.microsoft.com/office/drawing/2014/main" id="{78720B0D-879D-438B-B4AB-0669DA796AA2}"/>
              </a:ext>
            </a:extLst>
          </p:cNvPr>
          <p:cNvSpPr txBox="1"/>
          <p:nvPr/>
        </p:nvSpPr>
        <p:spPr>
          <a:xfrm>
            <a:off x="449375" y="4986732"/>
            <a:ext cx="6763711" cy="307777"/>
          </a:xfrm>
          <a:prstGeom prst="rect">
            <a:avLst/>
          </a:prstGeom>
          <a:noFill/>
        </p:spPr>
        <p:txBody>
          <a:bodyPr wrap="none" rtlCol="0">
            <a:spAutoFit/>
          </a:bodyPr>
          <a:lstStyle/>
          <a:p>
            <a:r>
              <a:rPr lang="en-US" altLang="zh-CN" sz="1400" dirty="0"/>
              <a:t>Local descriptors fail due to seasonal variations, illumination changes, and moving objects.</a:t>
            </a:r>
            <a:endParaRPr lang="zh-CN" altLang="en-US" sz="1400" dirty="0"/>
          </a:p>
        </p:txBody>
      </p:sp>
      <p:pic>
        <p:nvPicPr>
          <p:cNvPr id="3" name="图片 2">
            <a:extLst>
              <a:ext uri="{FF2B5EF4-FFF2-40B4-BE49-F238E27FC236}">
                <a16:creationId xmlns:a16="http://schemas.microsoft.com/office/drawing/2014/main" id="{2F3DC644-F8E4-468C-A140-3156CA141A1F}"/>
              </a:ext>
            </a:extLst>
          </p:cNvPr>
          <p:cNvPicPr>
            <a:picLocks noChangeAspect="1"/>
          </p:cNvPicPr>
          <p:nvPr/>
        </p:nvPicPr>
        <p:blipFill>
          <a:blip r:embed="rId4"/>
          <a:stretch>
            <a:fillRect/>
          </a:stretch>
        </p:blipFill>
        <p:spPr>
          <a:xfrm>
            <a:off x="449375" y="3213751"/>
            <a:ext cx="11429988" cy="1692594"/>
          </a:xfrm>
          <a:prstGeom prst="rect">
            <a:avLst/>
          </a:prstGeom>
        </p:spPr>
      </p:pic>
    </p:spTree>
    <p:extLst>
      <p:ext uri="{BB962C8B-B14F-4D97-AF65-F5344CB8AC3E}">
        <p14:creationId xmlns:p14="http://schemas.microsoft.com/office/powerpoint/2010/main" val="5672203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03511" y="14293"/>
            <a:ext cx="1476375" cy="438150"/>
          </a:xfrm>
          <a:prstGeom prst="rect">
            <a:avLst/>
          </a:prstGeom>
        </p:spPr>
      </p:pic>
      <p:pic>
        <p:nvPicPr>
          <p:cNvPr id="4" name="图片 3">
            <a:extLst>
              <a:ext uri="{FF2B5EF4-FFF2-40B4-BE49-F238E27FC236}">
                <a16:creationId xmlns:a16="http://schemas.microsoft.com/office/drawing/2014/main" id="{1CFDB381-1043-49EC-9FB9-E141F149DA31}"/>
              </a:ext>
            </a:extLst>
          </p:cNvPr>
          <p:cNvPicPr>
            <a:picLocks noChangeAspect="1"/>
          </p:cNvPicPr>
          <p:nvPr/>
        </p:nvPicPr>
        <p:blipFill>
          <a:blip r:embed="rId4"/>
          <a:stretch>
            <a:fillRect/>
          </a:stretch>
        </p:blipFill>
        <p:spPr>
          <a:xfrm>
            <a:off x="4976815" y="887102"/>
            <a:ext cx="7215185" cy="4058541"/>
          </a:xfrm>
          <a:prstGeom prst="rect">
            <a:avLst/>
          </a:prstGeom>
        </p:spPr>
      </p:pic>
      <p:sp>
        <p:nvSpPr>
          <p:cNvPr id="7" name="文本框 6">
            <a:extLst>
              <a:ext uri="{FF2B5EF4-FFF2-40B4-BE49-F238E27FC236}">
                <a16:creationId xmlns:a16="http://schemas.microsoft.com/office/drawing/2014/main" id="{14BF0080-E13C-4BF0-931C-C07CFB66152F}"/>
              </a:ext>
            </a:extLst>
          </p:cNvPr>
          <p:cNvSpPr txBox="1"/>
          <p:nvPr/>
        </p:nvSpPr>
        <p:spPr>
          <a:xfrm>
            <a:off x="207645" y="1004274"/>
            <a:ext cx="4665346" cy="3631763"/>
          </a:xfrm>
          <a:prstGeom prst="rect">
            <a:avLst/>
          </a:prstGeom>
          <a:ln w="19050">
            <a:prstDash val="sysDash"/>
          </a:ln>
        </p:spPr>
        <p:style>
          <a:lnRef idx="2">
            <a:schemeClr val="dk1"/>
          </a:lnRef>
          <a:fillRef idx="1">
            <a:schemeClr val="lt1"/>
          </a:fillRef>
          <a:effectRef idx="0">
            <a:schemeClr val="dk1"/>
          </a:effectRef>
          <a:fontRef idx="minor">
            <a:schemeClr val="dk1"/>
          </a:fontRef>
        </p:style>
        <p:txBody>
          <a:bodyPr wrap="square" rtlCol="0">
            <a:spAutoFit/>
          </a:bodyPr>
          <a:lstStyle/>
          <a:p>
            <a:pPr marL="342900" indent="-342900">
              <a:buFont typeface="+mj-lt"/>
              <a:buAutoNum type="arabicPeriod"/>
            </a:pPr>
            <a:r>
              <a:rPr lang="en-US" altLang="zh-CN" dirty="0"/>
              <a:t>Structure-based methods</a:t>
            </a:r>
          </a:p>
          <a:p>
            <a:pPr marL="342900" indent="-342900">
              <a:buFont typeface="Arial" panose="020B0604020202020204" pitchFamily="34" charset="0"/>
              <a:buChar char="•"/>
            </a:pPr>
            <a:r>
              <a:rPr lang="zh-CN" altLang="en-US" sz="1600" dirty="0"/>
              <a:t>建图</a:t>
            </a:r>
            <a:endParaRPr lang="en-US" altLang="zh-CN" sz="1600" dirty="0"/>
          </a:p>
          <a:p>
            <a:pPr marL="342900" indent="-342900">
              <a:buFont typeface="Arial" panose="020B0604020202020204" pitchFamily="34" charset="0"/>
              <a:buChar char="•"/>
            </a:pPr>
            <a:r>
              <a:rPr lang="zh-CN" altLang="en-US" sz="1600" dirty="0"/>
              <a:t>局部特征点匹配（</a:t>
            </a:r>
            <a:r>
              <a:rPr lang="en-US" altLang="zh-CN" sz="1600" dirty="0">
                <a:solidFill>
                  <a:srgbClr val="FF0000"/>
                </a:solidFill>
              </a:rPr>
              <a:t> SIFT</a:t>
            </a:r>
            <a:r>
              <a:rPr lang="zh-CN" altLang="en-US" sz="1600" dirty="0">
                <a:solidFill>
                  <a:srgbClr val="FF0000"/>
                </a:solidFill>
              </a:rPr>
              <a:t>、</a:t>
            </a:r>
            <a:r>
              <a:rPr lang="en-US" altLang="zh-CN" sz="1600" dirty="0">
                <a:solidFill>
                  <a:srgbClr val="FF0000"/>
                </a:solidFill>
              </a:rPr>
              <a:t>SURF</a:t>
            </a:r>
            <a:r>
              <a:rPr lang="zh-CN" altLang="en-US" sz="1600" dirty="0">
                <a:solidFill>
                  <a:srgbClr val="FF0000"/>
                </a:solidFill>
              </a:rPr>
              <a:t>、</a:t>
            </a:r>
            <a:r>
              <a:rPr lang="en-US" altLang="zh-CN" sz="1600" dirty="0">
                <a:solidFill>
                  <a:srgbClr val="FF0000"/>
                </a:solidFill>
              </a:rPr>
              <a:t>BRIEF </a:t>
            </a:r>
            <a:r>
              <a:rPr lang="zh-CN" altLang="en-US" sz="1600" dirty="0">
                <a:solidFill>
                  <a:srgbClr val="FF0000"/>
                </a:solidFill>
              </a:rPr>
              <a:t>描述子</a:t>
            </a:r>
            <a:r>
              <a:rPr lang="zh-CN" altLang="en-US" sz="1600" dirty="0"/>
              <a:t>）</a:t>
            </a:r>
            <a:endParaRPr lang="en-US" altLang="zh-CN" sz="1600" dirty="0"/>
          </a:p>
          <a:p>
            <a:pPr marL="342900" indent="-342900">
              <a:buFont typeface="Arial" panose="020B0604020202020204" pitchFamily="34" charset="0"/>
              <a:buChar char="•"/>
            </a:pPr>
            <a:r>
              <a:rPr lang="en-US" altLang="zh-CN" sz="1600" dirty="0"/>
              <a:t>2D-3D </a:t>
            </a:r>
            <a:r>
              <a:rPr lang="zh-CN" altLang="en-US" sz="1600" dirty="0"/>
              <a:t>匹配</a:t>
            </a:r>
            <a:endParaRPr lang="en-US" altLang="zh-CN" sz="1600" dirty="0"/>
          </a:p>
          <a:p>
            <a:pPr marL="342900" indent="-342900">
              <a:buFont typeface="Arial" panose="020B0604020202020204" pitchFamily="34" charset="0"/>
              <a:buChar char="•"/>
            </a:pPr>
            <a:r>
              <a:rPr lang="en-US" altLang="zh-CN" sz="1600" dirty="0"/>
              <a:t>PNP</a:t>
            </a:r>
          </a:p>
          <a:p>
            <a:pPr marL="342900" indent="-342900" algn="just">
              <a:buFont typeface="+mj-lt"/>
              <a:buAutoNum type="arabicPeriod" startAt="2"/>
            </a:pPr>
            <a:r>
              <a:rPr lang="en-US" altLang="zh-CN" dirty="0"/>
              <a:t>Image retrieval-based methods</a:t>
            </a:r>
          </a:p>
          <a:p>
            <a:pPr marL="342900" indent="-342900">
              <a:buFont typeface="Arial" panose="020B0604020202020204" pitchFamily="34" charset="0"/>
              <a:buChar char="•"/>
            </a:pPr>
            <a:r>
              <a:rPr lang="zh-CN" altLang="en-US" sz="1600" dirty="0"/>
              <a:t>匹配全局描述子，以找到最相似的图像，这些图像形成图像对</a:t>
            </a:r>
            <a:endParaRPr lang="en-US" altLang="zh-CN" sz="1600" dirty="0"/>
          </a:p>
          <a:p>
            <a:pPr marL="342900" indent="-342900">
              <a:buFont typeface="Arial" panose="020B0604020202020204" pitchFamily="34" charset="0"/>
              <a:buChar char="•"/>
            </a:pPr>
            <a:r>
              <a:rPr lang="zh-CN" altLang="en-US" sz="1600" dirty="0">
                <a:latin typeface="+mn-ea"/>
              </a:rPr>
              <a:t>利用这些图像对建立局部关键点匹配</a:t>
            </a:r>
            <a:endParaRPr lang="en-US" altLang="zh-CN" sz="1600" dirty="0">
              <a:latin typeface="+mn-ea"/>
            </a:endParaRPr>
          </a:p>
          <a:p>
            <a:pPr marL="342900" indent="-342900">
              <a:buFont typeface="Arial" panose="020B0604020202020204" pitchFamily="34" charset="0"/>
              <a:buChar char="•"/>
            </a:pPr>
            <a:r>
              <a:rPr lang="en-US" altLang="zh-CN" sz="1600" dirty="0"/>
              <a:t>2D-3D </a:t>
            </a:r>
            <a:r>
              <a:rPr lang="zh-CN" altLang="en-US" sz="1600" dirty="0"/>
              <a:t>匹配</a:t>
            </a:r>
            <a:endParaRPr lang="en-US" altLang="zh-CN" sz="1600" dirty="0"/>
          </a:p>
          <a:p>
            <a:pPr marL="342900" indent="-342900">
              <a:buFont typeface="Arial" panose="020B0604020202020204" pitchFamily="34" charset="0"/>
              <a:buChar char="•"/>
            </a:pPr>
            <a:r>
              <a:rPr lang="en-US" altLang="zh-CN" sz="1600" dirty="0"/>
              <a:t>PNP</a:t>
            </a:r>
          </a:p>
          <a:p>
            <a:pPr marL="342900" lvl="0" indent="-342900" algn="just">
              <a:buFont typeface="+mj-lt"/>
              <a:buAutoNum type="arabicPeriod" startAt="3"/>
            </a:pPr>
            <a:r>
              <a:rPr lang="en-US" altLang="zh-CN" dirty="0"/>
              <a:t>End-to-End localization </a:t>
            </a:r>
          </a:p>
          <a:p>
            <a:pPr marL="342900" indent="-342900" algn="just">
              <a:buFont typeface="Arial" panose="020B0604020202020204" pitchFamily="34" charset="0"/>
              <a:buChar char="•"/>
            </a:pPr>
            <a:r>
              <a:rPr lang="zh-CN" altLang="en-US" sz="1600" dirty="0"/>
              <a:t>直接姿势回归，可以使用深度神经网络 </a:t>
            </a:r>
            <a:r>
              <a:rPr lang="en-US" altLang="zh-CN" sz="1600" dirty="0"/>
              <a:t>(DNN) </a:t>
            </a:r>
            <a:r>
              <a:rPr lang="zh-CN" altLang="en-US" sz="1600" dirty="0"/>
              <a:t>直接确定 </a:t>
            </a:r>
            <a:r>
              <a:rPr lang="en-US" altLang="zh-CN" sz="1600" dirty="0"/>
              <a:t>2D </a:t>
            </a:r>
            <a:r>
              <a:rPr lang="zh-CN" altLang="en-US" sz="1600" dirty="0"/>
              <a:t>像素位置和 </a:t>
            </a:r>
            <a:r>
              <a:rPr lang="en-US" altLang="zh-CN" sz="1600" dirty="0"/>
              <a:t>3D </a:t>
            </a:r>
            <a:r>
              <a:rPr lang="zh-CN" altLang="en-US" sz="1600" dirty="0"/>
              <a:t>点之间的对应关系</a:t>
            </a:r>
            <a:endParaRPr lang="en-US" altLang="zh-CN" sz="1600" dirty="0"/>
          </a:p>
        </p:txBody>
      </p:sp>
      <p:sp>
        <p:nvSpPr>
          <p:cNvPr id="21" name="文本框 20">
            <a:extLst>
              <a:ext uri="{FF2B5EF4-FFF2-40B4-BE49-F238E27FC236}">
                <a16:creationId xmlns:a16="http://schemas.microsoft.com/office/drawing/2014/main" id="{410DAF3B-92FD-4A3A-B52F-23975078C3DF}"/>
              </a:ext>
            </a:extLst>
          </p:cNvPr>
          <p:cNvSpPr txBox="1"/>
          <p:nvPr/>
        </p:nvSpPr>
        <p:spPr>
          <a:xfrm>
            <a:off x="103822" y="6171120"/>
            <a:ext cx="11984355" cy="954107"/>
          </a:xfrm>
          <a:prstGeom prst="rect">
            <a:avLst/>
          </a:prstGeom>
          <a:noFill/>
        </p:spPr>
        <p:txBody>
          <a:bodyPr wrap="square" rtlCol="0">
            <a:spAutoFit/>
          </a:bodyPr>
          <a:lstStyle/>
          <a:p>
            <a:r>
              <a:rPr lang="en-US" altLang="zh-CN" sz="1400" dirty="0"/>
              <a:t>-K. M. Yi, E. Trulls, V. Lepetit, and P. Fua, “Lift: Learned invariant feature transform,” in European Conference on Computer Vision. Springer, 2016, pp. 467–483.</a:t>
            </a:r>
          </a:p>
          <a:p>
            <a:r>
              <a:rPr lang="en-US" altLang="zh-CN" sz="1400" dirty="0"/>
              <a:t>-Torsten Sattler, Will Maddern, Carl Toft, Akihiko Torii, Lars Hammarstrand, Erik Stenborg, Daniel Safari, Masatoshi Okutomi, Marc Pollefeys, Josef Sivic, Fredrik Kahl, and Tomas Pajdla. Benchmarking 6DoF Outdoor Visual Localization in Changing Conditions. In CVPR, 2018.</a:t>
            </a:r>
          </a:p>
          <a:p>
            <a:endParaRPr lang="zh-CN" altLang="en-US" sz="1400" dirty="0"/>
          </a:p>
        </p:txBody>
      </p:sp>
      <p:sp>
        <p:nvSpPr>
          <p:cNvPr id="3" name="矩形 2">
            <a:extLst>
              <a:ext uri="{FF2B5EF4-FFF2-40B4-BE49-F238E27FC236}">
                <a16:creationId xmlns:a16="http://schemas.microsoft.com/office/drawing/2014/main" id="{F02EBA63-EFB8-4213-87CE-EA6E3ED2653F}"/>
              </a:ext>
            </a:extLst>
          </p:cNvPr>
          <p:cNvSpPr/>
          <p:nvPr/>
        </p:nvSpPr>
        <p:spPr>
          <a:xfrm>
            <a:off x="4151015" y="5334537"/>
            <a:ext cx="3169842" cy="369332"/>
          </a:xfrm>
          <a:prstGeom prst="rect">
            <a:avLst/>
          </a:prstGeom>
        </p:spPr>
        <p:txBody>
          <a:bodyPr wrap="none">
            <a:spAutoFit/>
          </a:bodyPr>
          <a:lstStyle/>
          <a:p>
            <a:r>
              <a:rPr lang="en-US" altLang="zh-CN" b="1" dirty="0">
                <a:solidFill>
                  <a:srgbClr val="FF0000"/>
                </a:solidFill>
              </a:rPr>
              <a:t>Long-term Visual localization</a:t>
            </a:r>
            <a:r>
              <a:rPr lang="zh-CN" altLang="en-US" b="1" dirty="0">
                <a:solidFill>
                  <a:srgbClr val="FF0000"/>
                </a:solidFill>
              </a:rPr>
              <a:t>？</a:t>
            </a:r>
            <a:endParaRPr lang="zh-CN" altLang="en-US" dirty="0">
              <a:solidFill>
                <a:srgbClr val="FF0000"/>
              </a:solidFill>
            </a:endParaRPr>
          </a:p>
        </p:txBody>
      </p:sp>
      <p:sp>
        <p:nvSpPr>
          <p:cNvPr id="6" name="矩形 5">
            <a:extLst>
              <a:ext uri="{FF2B5EF4-FFF2-40B4-BE49-F238E27FC236}">
                <a16:creationId xmlns:a16="http://schemas.microsoft.com/office/drawing/2014/main" id="{379D50E0-14F7-4467-9D9A-167A1C5CF920}"/>
              </a:ext>
            </a:extLst>
          </p:cNvPr>
          <p:cNvSpPr/>
          <p:nvPr/>
        </p:nvSpPr>
        <p:spPr>
          <a:xfrm>
            <a:off x="207645" y="5175888"/>
            <a:ext cx="2212170" cy="954107"/>
          </a:xfrm>
          <a:prstGeom prst="rect">
            <a:avLst/>
          </a:prstGeom>
        </p:spPr>
        <p:txBody>
          <a:bodyPr wrap="square">
            <a:spAutoFit/>
          </a:bodyPr>
          <a:lstStyle/>
          <a:p>
            <a:pPr marL="285750" indent="-285750" algn="just">
              <a:buFont typeface="Wingdings" panose="05000000000000000000" pitchFamily="2" charset="2"/>
              <a:buChar char="ü"/>
            </a:pPr>
            <a:r>
              <a:rPr lang="en-US" altLang="zh-CN" sz="1400" dirty="0">
                <a:latin typeface="Arial" panose="020B0604020202020204" pitchFamily="34" charset="0"/>
                <a:cs typeface="Arial" panose="020B0604020202020204" pitchFamily="34" charset="0"/>
              </a:rPr>
              <a:t>Kapture</a:t>
            </a:r>
            <a:r>
              <a:rPr lang="zh-CN" altLang="en-US" sz="1400" dirty="0">
                <a:latin typeface="Arial" panose="020B0604020202020204" pitchFamily="34" charset="0"/>
                <a:cs typeface="Arial" panose="020B0604020202020204" pitchFamily="34" charset="0"/>
              </a:rPr>
              <a:t> </a:t>
            </a:r>
            <a:r>
              <a:rPr lang="en-US" altLang="zh-CN" sz="1400" dirty="0">
                <a:latin typeface="Arial" panose="020B0604020202020204" pitchFamily="34" charset="0"/>
                <a:cs typeface="Arial" panose="020B0604020202020204" pitchFamily="34" charset="0"/>
              </a:rPr>
              <a:t>-2020</a:t>
            </a:r>
          </a:p>
          <a:p>
            <a:pPr marL="285750" indent="-285750" algn="just">
              <a:buFont typeface="Wingdings" panose="05000000000000000000" pitchFamily="2" charset="2"/>
              <a:buChar char="ü"/>
            </a:pPr>
            <a:r>
              <a:rPr lang="en-US" altLang="zh-CN" sz="1400" dirty="0">
                <a:latin typeface="Arial" panose="020B0604020202020204" pitchFamily="34" charset="0"/>
                <a:cs typeface="Arial" panose="020B0604020202020204" pitchFamily="34" charset="0"/>
              </a:rPr>
              <a:t>NetVlad -2016 CVPR</a:t>
            </a:r>
          </a:p>
          <a:p>
            <a:pPr marL="285750" indent="-285750" algn="just">
              <a:buFont typeface="Wingdings" panose="05000000000000000000" pitchFamily="2" charset="2"/>
              <a:buChar char="ü"/>
            </a:pPr>
            <a:r>
              <a:rPr lang="en-US" altLang="zh-CN" sz="1400" dirty="0">
                <a:latin typeface="Arial" panose="020B0604020202020204" pitchFamily="34" charset="0"/>
                <a:cs typeface="Arial" panose="020B0604020202020204" pitchFamily="34" charset="0"/>
              </a:rPr>
              <a:t>AP-Gem -2019 ICCV</a:t>
            </a:r>
          </a:p>
          <a:p>
            <a:pPr marL="285750" indent="-285750" algn="just">
              <a:buFont typeface="Wingdings" panose="05000000000000000000" pitchFamily="2" charset="2"/>
              <a:buChar char="ü"/>
            </a:pPr>
            <a:r>
              <a:rPr lang="en-US" altLang="zh-CN" sz="1400" dirty="0">
                <a:latin typeface="Arial" panose="020B0604020202020204" pitchFamily="34" charset="0"/>
                <a:cs typeface="Arial" panose="020B0604020202020204" pitchFamily="34" charset="0"/>
              </a:rPr>
              <a:t>DELG -2020 ECCV</a:t>
            </a:r>
          </a:p>
        </p:txBody>
      </p:sp>
    </p:spTree>
    <p:extLst>
      <p:ext uri="{BB962C8B-B14F-4D97-AF65-F5344CB8AC3E}">
        <p14:creationId xmlns:p14="http://schemas.microsoft.com/office/powerpoint/2010/main" val="1202536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62AC8683-F8B7-4FA8-ACB2-A9D38C2978AC}"/>
              </a:ext>
            </a:extLst>
          </p:cNvPr>
          <p:cNvSpPr/>
          <p:nvPr/>
        </p:nvSpPr>
        <p:spPr>
          <a:xfrm>
            <a:off x="502285" y="736025"/>
            <a:ext cx="10860404" cy="369332"/>
          </a:xfrm>
          <a:prstGeom prst="rect">
            <a:avLst/>
          </a:prstGeom>
        </p:spPr>
        <p:txBody>
          <a:bodyPr wrap="square">
            <a:spAutoFit/>
          </a:bodyPr>
          <a:lstStyle/>
          <a:p>
            <a:pPr marL="342900" indent="-342900">
              <a:buFont typeface="+mj-lt"/>
              <a:buAutoNum type="arabicPeriod" startAt="4"/>
            </a:pPr>
            <a:r>
              <a:rPr lang="en-US" altLang="zh-CN" dirty="0">
                <a:solidFill>
                  <a:srgbClr val="FF0000"/>
                </a:solidFill>
              </a:rPr>
              <a:t>Semantic visual localization </a:t>
            </a:r>
          </a:p>
        </p:txBody>
      </p:sp>
      <p:sp>
        <p:nvSpPr>
          <p:cNvPr id="7" name="矩形 6">
            <a:extLst>
              <a:ext uri="{FF2B5EF4-FFF2-40B4-BE49-F238E27FC236}">
                <a16:creationId xmlns:a16="http://schemas.microsoft.com/office/drawing/2014/main" id="{C45C4799-6782-472C-A254-BC0A587B652C}"/>
              </a:ext>
            </a:extLst>
          </p:cNvPr>
          <p:cNvSpPr/>
          <p:nvPr/>
        </p:nvSpPr>
        <p:spPr>
          <a:xfrm>
            <a:off x="771330" y="1193720"/>
            <a:ext cx="10591359" cy="646331"/>
          </a:xfrm>
          <a:prstGeom prst="rect">
            <a:avLst/>
          </a:prstGeom>
        </p:spPr>
        <p:txBody>
          <a:bodyPr wrap="square">
            <a:spAutoFit/>
          </a:bodyPr>
          <a:lstStyle/>
          <a:p>
            <a:r>
              <a:rPr lang="zh-CN" altLang="en-US" dirty="0">
                <a:solidFill>
                  <a:srgbClr val="182026"/>
                </a:solidFill>
                <a:latin typeface="-apple-system"/>
              </a:rPr>
              <a:t>如今，长期视觉定位方法通常使用语义分割作为不变的场景表示，因为每个场景部分的语义不应该受到季节性变化和其他变化的影响。</a:t>
            </a:r>
            <a:endParaRPr lang="zh-CN" altLang="en-US" dirty="0"/>
          </a:p>
        </p:txBody>
      </p:sp>
      <p:sp>
        <p:nvSpPr>
          <p:cNvPr id="11" name="矩形 10">
            <a:extLst>
              <a:ext uri="{FF2B5EF4-FFF2-40B4-BE49-F238E27FC236}">
                <a16:creationId xmlns:a16="http://schemas.microsoft.com/office/drawing/2014/main" id="{9231F630-E881-44D6-9DB9-B6F60D19F3ED}"/>
              </a:ext>
            </a:extLst>
          </p:cNvPr>
          <p:cNvSpPr/>
          <p:nvPr/>
        </p:nvSpPr>
        <p:spPr>
          <a:xfrm>
            <a:off x="0" y="6191072"/>
            <a:ext cx="11808877" cy="523220"/>
          </a:xfrm>
          <a:prstGeom prst="rect">
            <a:avLst/>
          </a:prstGeom>
        </p:spPr>
        <p:txBody>
          <a:bodyPr wrap="square">
            <a:spAutoFit/>
          </a:bodyPr>
          <a:lstStyle/>
          <a:p>
            <a:r>
              <a:rPr lang="en-US" altLang="zh-CN" sz="1400" dirty="0"/>
              <a:t>Larsson, Mans, et al. "Fine-grained segmentation networks: Self-supervised segmentation for improved long-term visual localization." Proceedings of the IEEE/CVF International Conference on Computer Vision. 2019.</a:t>
            </a:r>
            <a:endParaRPr lang="zh-CN" altLang="en-US" sz="1400" dirty="0"/>
          </a:p>
        </p:txBody>
      </p:sp>
      <p:sp>
        <p:nvSpPr>
          <p:cNvPr id="13" name="矩形 12">
            <a:extLst>
              <a:ext uri="{FF2B5EF4-FFF2-40B4-BE49-F238E27FC236}">
                <a16:creationId xmlns:a16="http://schemas.microsoft.com/office/drawing/2014/main" id="{ACB8DD2B-ADB0-4A62-AE1B-6299416A9148}"/>
              </a:ext>
            </a:extLst>
          </p:cNvPr>
          <p:cNvSpPr/>
          <p:nvPr/>
        </p:nvSpPr>
        <p:spPr>
          <a:xfrm>
            <a:off x="464533" y="5319642"/>
            <a:ext cx="4087723" cy="646331"/>
          </a:xfrm>
          <a:prstGeom prst="rect">
            <a:avLst/>
          </a:prstGeom>
        </p:spPr>
        <p:txBody>
          <a:bodyPr wrap="square">
            <a:spAutoFit/>
          </a:bodyPr>
          <a:lstStyle/>
          <a:p>
            <a:pPr marL="285750" indent="-285750">
              <a:buFont typeface="Arial" panose="020B0604020202020204" pitchFamily="34" charset="0"/>
              <a:buChar char="•"/>
            </a:pPr>
            <a:r>
              <a:rPr lang="en-US" altLang="zh-CN" dirty="0"/>
              <a:t>Combine semantics and geometry</a:t>
            </a:r>
          </a:p>
          <a:p>
            <a:pPr marL="285750" indent="-285750">
              <a:buFont typeface="Arial" panose="020B0604020202020204" pitchFamily="34" charset="0"/>
              <a:buChar char="•"/>
            </a:pPr>
            <a:r>
              <a:rPr lang="en-US" altLang="zh-CN" dirty="0"/>
              <a:t>High-level features</a:t>
            </a:r>
            <a:endParaRPr lang="zh-CN" altLang="en-US" dirty="0"/>
          </a:p>
        </p:txBody>
      </p:sp>
      <p:pic>
        <p:nvPicPr>
          <p:cNvPr id="14" name="图片 13">
            <a:extLst>
              <a:ext uri="{FF2B5EF4-FFF2-40B4-BE49-F238E27FC236}">
                <a16:creationId xmlns:a16="http://schemas.microsoft.com/office/drawing/2014/main" id="{B695D021-557F-44CF-8E99-7B247197E565}"/>
              </a:ext>
            </a:extLst>
          </p:cNvPr>
          <p:cNvPicPr>
            <a:picLocks noChangeAspect="1"/>
          </p:cNvPicPr>
          <p:nvPr/>
        </p:nvPicPr>
        <p:blipFill>
          <a:blip r:embed="rId4"/>
          <a:stretch>
            <a:fillRect/>
          </a:stretch>
        </p:blipFill>
        <p:spPr>
          <a:xfrm>
            <a:off x="2520177" y="1803311"/>
            <a:ext cx="6828262" cy="3475145"/>
          </a:xfrm>
          <a:prstGeom prst="rect">
            <a:avLst/>
          </a:prstGeom>
        </p:spPr>
      </p:pic>
    </p:spTree>
    <p:extLst>
      <p:ext uri="{BB962C8B-B14F-4D97-AF65-F5344CB8AC3E}">
        <p14:creationId xmlns:p14="http://schemas.microsoft.com/office/powerpoint/2010/main" val="1591259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7108E8CA-5994-41FE-A0E0-E236F7652897}"/>
              </a:ext>
            </a:extLst>
          </p:cNvPr>
          <p:cNvSpPr/>
          <p:nvPr/>
        </p:nvSpPr>
        <p:spPr>
          <a:xfrm>
            <a:off x="548852" y="653320"/>
            <a:ext cx="9730611" cy="646331"/>
          </a:xfrm>
          <a:prstGeom prst="rect">
            <a:avLst/>
          </a:prstGeom>
        </p:spPr>
        <p:txBody>
          <a:bodyPr wrap="square">
            <a:spAutoFit/>
          </a:bodyPr>
          <a:lstStyle/>
          <a:p>
            <a:r>
              <a:rPr lang="zh-CN" altLang="en-US" b="1" dirty="0"/>
              <a:t>Long-term Visual Localization using Semantically Segmented Images</a:t>
            </a:r>
            <a:endParaRPr lang="en-US" altLang="zh-CN" b="1" dirty="0"/>
          </a:p>
          <a:p>
            <a:r>
              <a:rPr lang="en-US" altLang="zh-CN" b="1" dirty="0">
                <a:solidFill>
                  <a:srgbClr val="00B050"/>
                </a:solidFill>
              </a:rPr>
              <a:t>	——Particle filter + semantic segmentation</a:t>
            </a:r>
            <a:endParaRPr lang="zh-CN" altLang="en-US" b="1" dirty="0">
              <a:solidFill>
                <a:srgbClr val="00B050"/>
              </a:solidFill>
            </a:endParaRPr>
          </a:p>
        </p:txBody>
      </p:sp>
      <p:grpSp>
        <p:nvGrpSpPr>
          <p:cNvPr id="10" name="组合 9">
            <a:extLst>
              <a:ext uri="{FF2B5EF4-FFF2-40B4-BE49-F238E27FC236}">
                <a16:creationId xmlns:a16="http://schemas.microsoft.com/office/drawing/2014/main" id="{7D046FE1-8E6D-40AE-9519-A2B94C071296}"/>
              </a:ext>
            </a:extLst>
          </p:cNvPr>
          <p:cNvGrpSpPr/>
          <p:nvPr/>
        </p:nvGrpSpPr>
        <p:grpSpPr>
          <a:xfrm>
            <a:off x="347240" y="2413891"/>
            <a:ext cx="3053017" cy="2168158"/>
            <a:chOff x="809459" y="2340442"/>
            <a:chExt cx="3119446" cy="2347186"/>
          </a:xfrm>
        </p:grpSpPr>
        <p:pic>
          <p:nvPicPr>
            <p:cNvPr id="6" name="图片 5">
              <a:extLst>
                <a:ext uri="{FF2B5EF4-FFF2-40B4-BE49-F238E27FC236}">
                  <a16:creationId xmlns:a16="http://schemas.microsoft.com/office/drawing/2014/main" id="{0070466A-0860-43B1-92D6-CF4D6F8EA9B8}"/>
                </a:ext>
              </a:extLst>
            </p:cNvPr>
            <p:cNvPicPr>
              <a:picLocks noChangeAspect="1"/>
            </p:cNvPicPr>
            <p:nvPr/>
          </p:nvPicPr>
          <p:blipFill>
            <a:blip r:embed="rId4"/>
            <a:stretch>
              <a:fillRect/>
            </a:stretch>
          </p:blipFill>
          <p:spPr>
            <a:xfrm>
              <a:off x="809459" y="2340442"/>
              <a:ext cx="3119446" cy="1173593"/>
            </a:xfrm>
            <a:prstGeom prst="rect">
              <a:avLst/>
            </a:prstGeom>
          </p:spPr>
        </p:pic>
        <p:pic>
          <p:nvPicPr>
            <p:cNvPr id="9" name="图片 8">
              <a:extLst>
                <a:ext uri="{FF2B5EF4-FFF2-40B4-BE49-F238E27FC236}">
                  <a16:creationId xmlns:a16="http://schemas.microsoft.com/office/drawing/2014/main" id="{C109115A-99BA-4C74-AB4F-821CEFAD00B0}"/>
                </a:ext>
              </a:extLst>
            </p:cNvPr>
            <p:cNvPicPr>
              <a:picLocks noChangeAspect="1"/>
            </p:cNvPicPr>
            <p:nvPr/>
          </p:nvPicPr>
          <p:blipFill>
            <a:blip r:embed="rId5"/>
            <a:stretch>
              <a:fillRect/>
            </a:stretch>
          </p:blipFill>
          <p:spPr>
            <a:xfrm>
              <a:off x="809459" y="3514035"/>
              <a:ext cx="3119446" cy="1173593"/>
            </a:xfrm>
            <a:prstGeom prst="rect">
              <a:avLst/>
            </a:prstGeom>
          </p:spPr>
        </p:pic>
      </p:grpSp>
      <p:sp>
        <p:nvSpPr>
          <p:cNvPr id="11" name="矩形 10">
            <a:extLst>
              <a:ext uri="{FF2B5EF4-FFF2-40B4-BE49-F238E27FC236}">
                <a16:creationId xmlns:a16="http://schemas.microsoft.com/office/drawing/2014/main" id="{251B8714-BC5E-400D-B50E-33F83402A3A1}"/>
              </a:ext>
            </a:extLst>
          </p:cNvPr>
          <p:cNvSpPr/>
          <p:nvPr/>
        </p:nvSpPr>
        <p:spPr>
          <a:xfrm>
            <a:off x="700830" y="4556630"/>
            <a:ext cx="2412263" cy="369332"/>
          </a:xfrm>
          <a:prstGeom prst="rect">
            <a:avLst/>
          </a:prstGeom>
        </p:spPr>
        <p:txBody>
          <a:bodyPr wrap="none">
            <a:spAutoFit/>
          </a:bodyPr>
          <a:lstStyle/>
          <a:p>
            <a:r>
              <a:rPr lang="en-US" altLang="zh-CN" b="1" dirty="0">
                <a:solidFill>
                  <a:srgbClr val="00B050"/>
                </a:solidFill>
              </a:rPr>
              <a:t>semantic segmentation</a:t>
            </a:r>
            <a:endParaRPr lang="zh-CN" altLang="en-US" dirty="0"/>
          </a:p>
        </p:txBody>
      </p:sp>
      <p:sp>
        <p:nvSpPr>
          <p:cNvPr id="12" name="矩形 11">
            <a:extLst>
              <a:ext uri="{FF2B5EF4-FFF2-40B4-BE49-F238E27FC236}">
                <a16:creationId xmlns:a16="http://schemas.microsoft.com/office/drawing/2014/main" id="{4172A6AB-E03C-45AE-AAC2-08A541A21434}"/>
              </a:ext>
            </a:extLst>
          </p:cNvPr>
          <p:cNvSpPr/>
          <p:nvPr/>
        </p:nvSpPr>
        <p:spPr>
          <a:xfrm>
            <a:off x="413667" y="1519786"/>
            <a:ext cx="2986590" cy="64633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dirty="0"/>
              <a:t>Database image with </a:t>
            </a:r>
          </a:p>
          <a:p>
            <a:pPr algn="ctr"/>
            <a:r>
              <a:rPr lang="en-US" altLang="zh-CN" dirty="0"/>
              <a:t>Ground truth</a:t>
            </a:r>
            <a:endParaRPr lang="zh-CN" altLang="en-US" dirty="0"/>
          </a:p>
        </p:txBody>
      </p:sp>
      <p:cxnSp>
        <p:nvCxnSpPr>
          <p:cNvPr id="14" name="直接箭头连接符 13">
            <a:extLst>
              <a:ext uri="{FF2B5EF4-FFF2-40B4-BE49-F238E27FC236}">
                <a16:creationId xmlns:a16="http://schemas.microsoft.com/office/drawing/2014/main" id="{D4EC002C-85AF-4056-A34A-7CAC3ADEFBEC}"/>
              </a:ext>
            </a:extLst>
          </p:cNvPr>
          <p:cNvCxnSpPr>
            <a:cxnSpLocks/>
            <a:stCxn id="12" idx="3"/>
          </p:cNvCxnSpPr>
          <p:nvPr/>
        </p:nvCxnSpPr>
        <p:spPr>
          <a:xfrm>
            <a:off x="3400257" y="1842951"/>
            <a:ext cx="1644021"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7" name="连接符: 肘形 16">
            <a:extLst>
              <a:ext uri="{FF2B5EF4-FFF2-40B4-BE49-F238E27FC236}">
                <a16:creationId xmlns:a16="http://schemas.microsoft.com/office/drawing/2014/main" id="{DD61F02E-6E90-436B-A2C2-BACF7332B877}"/>
              </a:ext>
            </a:extLst>
          </p:cNvPr>
          <p:cNvCxnSpPr>
            <a:cxnSpLocks/>
          </p:cNvCxnSpPr>
          <p:nvPr/>
        </p:nvCxnSpPr>
        <p:spPr>
          <a:xfrm rot="5400000" flipH="1" flipV="1">
            <a:off x="2897367" y="2250434"/>
            <a:ext cx="1655018" cy="855224"/>
          </a:xfrm>
          <a:prstGeom prst="bentConnector3">
            <a:avLst>
              <a:gd name="adj1" fmla="val -1000"/>
            </a:avLst>
          </a:prstGeom>
        </p:spPr>
        <p:style>
          <a:lnRef idx="3">
            <a:schemeClr val="accent6"/>
          </a:lnRef>
          <a:fillRef idx="0">
            <a:schemeClr val="accent6"/>
          </a:fillRef>
          <a:effectRef idx="2">
            <a:schemeClr val="accent6"/>
          </a:effectRef>
          <a:fontRef idx="minor">
            <a:schemeClr val="tx1"/>
          </a:fontRef>
        </p:style>
      </p:cxnSp>
      <p:sp>
        <p:nvSpPr>
          <p:cNvPr id="20" name="矩形 19">
            <a:extLst>
              <a:ext uri="{FF2B5EF4-FFF2-40B4-BE49-F238E27FC236}">
                <a16:creationId xmlns:a16="http://schemas.microsoft.com/office/drawing/2014/main" id="{326BF8BB-2697-4890-A1D7-F628E1512B3C}"/>
              </a:ext>
            </a:extLst>
          </p:cNvPr>
          <p:cNvSpPr/>
          <p:nvPr/>
        </p:nvSpPr>
        <p:spPr>
          <a:xfrm>
            <a:off x="5044278" y="1519786"/>
            <a:ext cx="1728311" cy="64633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dirty="0"/>
              <a:t>Semantic</a:t>
            </a:r>
          </a:p>
          <a:p>
            <a:pPr algn="ctr"/>
            <a:r>
              <a:rPr lang="en-US" altLang="zh-CN" dirty="0"/>
              <a:t>Point cloud</a:t>
            </a:r>
            <a:endParaRPr lang="zh-CN" altLang="en-US" dirty="0"/>
          </a:p>
        </p:txBody>
      </p:sp>
      <p:grpSp>
        <p:nvGrpSpPr>
          <p:cNvPr id="25" name="组合 24">
            <a:extLst>
              <a:ext uri="{FF2B5EF4-FFF2-40B4-BE49-F238E27FC236}">
                <a16:creationId xmlns:a16="http://schemas.microsoft.com/office/drawing/2014/main" id="{A9952818-3914-411B-8973-5A01AFDBC29F}"/>
              </a:ext>
            </a:extLst>
          </p:cNvPr>
          <p:cNvGrpSpPr/>
          <p:nvPr/>
        </p:nvGrpSpPr>
        <p:grpSpPr>
          <a:xfrm>
            <a:off x="4381924" y="2430211"/>
            <a:ext cx="3053017" cy="2151838"/>
            <a:chOff x="5460274" y="2764439"/>
            <a:chExt cx="3119446" cy="2397991"/>
          </a:xfrm>
        </p:grpSpPr>
        <p:pic>
          <p:nvPicPr>
            <p:cNvPr id="19" name="图片 18">
              <a:extLst>
                <a:ext uri="{FF2B5EF4-FFF2-40B4-BE49-F238E27FC236}">
                  <a16:creationId xmlns:a16="http://schemas.microsoft.com/office/drawing/2014/main" id="{84FF35D4-0FA5-4741-902F-CB1FD30A6819}"/>
                </a:ext>
              </a:extLst>
            </p:cNvPr>
            <p:cNvPicPr>
              <a:picLocks noChangeAspect="1"/>
            </p:cNvPicPr>
            <p:nvPr/>
          </p:nvPicPr>
          <p:blipFill>
            <a:blip r:embed="rId6"/>
            <a:stretch>
              <a:fillRect/>
            </a:stretch>
          </p:blipFill>
          <p:spPr>
            <a:xfrm>
              <a:off x="5460274" y="2764439"/>
              <a:ext cx="3119446" cy="1193868"/>
            </a:xfrm>
            <a:prstGeom prst="rect">
              <a:avLst/>
            </a:prstGeom>
          </p:spPr>
        </p:pic>
        <p:pic>
          <p:nvPicPr>
            <p:cNvPr id="21" name="图片 20">
              <a:extLst>
                <a:ext uri="{FF2B5EF4-FFF2-40B4-BE49-F238E27FC236}">
                  <a16:creationId xmlns:a16="http://schemas.microsoft.com/office/drawing/2014/main" id="{38653D93-B40B-416A-9C96-ECFACB2E49DF}"/>
                </a:ext>
              </a:extLst>
            </p:cNvPr>
            <p:cNvPicPr>
              <a:picLocks noChangeAspect="1"/>
            </p:cNvPicPr>
            <p:nvPr/>
          </p:nvPicPr>
          <p:blipFill>
            <a:blip r:embed="rId7"/>
            <a:stretch>
              <a:fillRect/>
            </a:stretch>
          </p:blipFill>
          <p:spPr>
            <a:xfrm>
              <a:off x="5460274" y="3991121"/>
              <a:ext cx="3119446" cy="1171309"/>
            </a:xfrm>
            <a:prstGeom prst="rect">
              <a:avLst/>
            </a:prstGeom>
          </p:spPr>
        </p:pic>
      </p:grpSp>
      <p:sp>
        <p:nvSpPr>
          <p:cNvPr id="28" name="矩形 27">
            <a:extLst>
              <a:ext uri="{FF2B5EF4-FFF2-40B4-BE49-F238E27FC236}">
                <a16:creationId xmlns:a16="http://schemas.microsoft.com/office/drawing/2014/main" id="{51C75BA8-8439-4FAC-8B40-3021EDF9B631}"/>
              </a:ext>
            </a:extLst>
          </p:cNvPr>
          <p:cNvSpPr/>
          <p:nvPr/>
        </p:nvSpPr>
        <p:spPr>
          <a:xfrm>
            <a:off x="207646" y="1299651"/>
            <a:ext cx="7429102" cy="4247039"/>
          </a:xfrm>
          <a:prstGeom prst="rect">
            <a:avLst/>
          </a:prstGeom>
          <a:no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527482ED-48B4-4D2A-91A6-4145F351A54F}"/>
              </a:ext>
            </a:extLst>
          </p:cNvPr>
          <p:cNvSpPr txBox="1"/>
          <p:nvPr/>
        </p:nvSpPr>
        <p:spPr>
          <a:xfrm>
            <a:off x="3391591" y="5189855"/>
            <a:ext cx="1061211" cy="369332"/>
          </a:xfrm>
          <a:prstGeom prst="rect">
            <a:avLst/>
          </a:prstGeom>
          <a:noFill/>
        </p:spPr>
        <p:txBody>
          <a:bodyPr wrap="square" rtlCol="0">
            <a:spAutoFit/>
          </a:bodyPr>
          <a:lstStyle/>
          <a:p>
            <a:r>
              <a:rPr lang="en-US" altLang="zh-CN" dirty="0"/>
              <a:t>Mapping</a:t>
            </a:r>
            <a:endParaRPr lang="zh-CN" altLang="en-US" dirty="0"/>
          </a:p>
        </p:txBody>
      </p:sp>
      <p:sp>
        <p:nvSpPr>
          <p:cNvPr id="31" name="矩形 30">
            <a:extLst>
              <a:ext uri="{FF2B5EF4-FFF2-40B4-BE49-F238E27FC236}">
                <a16:creationId xmlns:a16="http://schemas.microsoft.com/office/drawing/2014/main" id="{7BC04BBA-1CDE-460F-98FC-497E7CE4EA04}"/>
              </a:ext>
            </a:extLst>
          </p:cNvPr>
          <p:cNvSpPr/>
          <p:nvPr/>
        </p:nvSpPr>
        <p:spPr>
          <a:xfrm>
            <a:off x="8030868" y="1527372"/>
            <a:ext cx="1591659" cy="64633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dirty="0"/>
              <a:t>Particle filter</a:t>
            </a:r>
            <a:endParaRPr lang="zh-CN" altLang="en-US" dirty="0"/>
          </a:p>
        </p:txBody>
      </p:sp>
      <p:sp>
        <p:nvSpPr>
          <p:cNvPr id="33" name="矩形 32">
            <a:extLst>
              <a:ext uri="{FF2B5EF4-FFF2-40B4-BE49-F238E27FC236}">
                <a16:creationId xmlns:a16="http://schemas.microsoft.com/office/drawing/2014/main" id="{A30C4614-688C-430F-B1E7-44D1C6FAABE8}"/>
              </a:ext>
            </a:extLst>
          </p:cNvPr>
          <p:cNvSpPr/>
          <p:nvPr/>
        </p:nvSpPr>
        <p:spPr>
          <a:xfrm>
            <a:off x="10186674" y="1527372"/>
            <a:ext cx="1591659" cy="64633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dirty="0"/>
              <a:t>Trajectory</a:t>
            </a:r>
            <a:endParaRPr lang="zh-CN" altLang="en-US" dirty="0"/>
          </a:p>
        </p:txBody>
      </p:sp>
      <p:cxnSp>
        <p:nvCxnSpPr>
          <p:cNvPr id="35" name="直接箭头连接符 34">
            <a:extLst>
              <a:ext uri="{FF2B5EF4-FFF2-40B4-BE49-F238E27FC236}">
                <a16:creationId xmlns:a16="http://schemas.microsoft.com/office/drawing/2014/main" id="{9ECC4C92-1CFD-4673-B586-43D6307E8F01}"/>
              </a:ext>
            </a:extLst>
          </p:cNvPr>
          <p:cNvCxnSpPr>
            <a:cxnSpLocks/>
            <a:endCxn id="31" idx="1"/>
          </p:cNvCxnSpPr>
          <p:nvPr/>
        </p:nvCxnSpPr>
        <p:spPr>
          <a:xfrm>
            <a:off x="6772589" y="1850537"/>
            <a:ext cx="1258279"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6" name="直接箭头连接符 35">
            <a:extLst>
              <a:ext uri="{FF2B5EF4-FFF2-40B4-BE49-F238E27FC236}">
                <a16:creationId xmlns:a16="http://schemas.microsoft.com/office/drawing/2014/main" id="{AC6E2E9C-3E9B-43A1-B721-CAA58CC4A68C}"/>
              </a:ext>
            </a:extLst>
          </p:cNvPr>
          <p:cNvCxnSpPr>
            <a:cxnSpLocks/>
            <a:endCxn id="33" idx="1"/>
          </p:cNvCxnSpPr>
          <p:nvPr/>
        </p:nvCxnSpPr>
        <p:spPr>
          <a:xfrm>
            <a:off x="9622527" y="1850537"/>
            <a:ext cx="564147"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8" name="文本框 37">
            <a:extLst>
              <a:ext uri="{FF2B5EF4-FFF2-40B4-BE49-F238E27FC236}">
                <a16:creationId xmlns:a16="http://schemas.microsoft.com/office/drawing/2014/main" id="{4D663DF8-B0F0-4830-9957-6501A54D75D0}"/>
              </a:ext>
            </a:extLst>
          </p:cNvPr>
          <p:cNvSpPr txBox="1"/>
          <p:nvPr/>
        </p:nvSpPr>
        <p:spPr>
          <a:xfrm>
            <a:off x="7958295" y="2502040"/>
            <a:ext cx="3886465" cy="2308324"/>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Particle likelihood:</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Particle weight update:</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zh-CN" altLang="en-US" dirty="0"/>
          </a:p>
        </p:txBody>
      </p:sp>
      <p:pic>
        <p:nvPicPr>
          <p:cNvPr id="45" name="图片 44">
            <a:extLst>
              <a:ext uri="{FF2B5EF4-FFF2-40B4-BE49-F238E27FC236}">
                <a16:creationId xmlns:a16="http://schemas.microsoft.com/office/drawing/2014/main" id="{A11E44B4-247F-4F5C-93AB-C8AFDE41B686}"/>
              </a:ext>
            </a:extLst>
          </p:cNvPr>
          <p:cNvPicPr>
            <a:picLocks noChangeAspect="1"/>
          </p:cNvPicPr>
          <p:nvPr/>
        </p:nvPicPr>
        <p:blipFill>
          <a:blip r:embed="rId8"/>
          <a:stretch>
            <a:fillRect/>
          </a:stretch>
        </p:blipFill>
        <p:spPr>
          <a:xfrm>
            <a:off x="7717134" y="4136459"/>
            <a:ext cx="4474866" cy="465939"/>
          </a:xfrm>
          <a:prstGeom prst="rect">
            <a:avLst/>
          </a:prstGeom>
        </p:spPr>
      </p:pic>
      <p:pic>
        <p:nvPicPr>
          <p:cNvPr id="46" name="图片 45">
            <a:extLst>
              <a:ext uri="{FF2B5EF4-FFF2-40B4-BE49-F238E27FC236}">
                <a16:creationId xmlns:a16="http://schemas.microsoft.com/office/drawing/2014/main" id="{3A958C72-1842-445C-976D-5934D125795A}"/>
              </a:ext>
            </a:extLst>
          </p:cNvPr>
          <p:cNvPicPr>
            <a:picLocks noChangeAspect="1"/>
          </p:cNvPicPr>
          <p:nvPr/>
        </p:nvPicPr>
        <p:blipFill>
          <a:blip r:embed="rId9"/>
          <a:stretch>
            <a:fillRect/>
          </a:stretch>
        </p:blipFill>
        <p:spPr>
          <a:xfrm>
            <a:off x="7803531" y="2793499"/>
            <a:ext cx="4221686" cy="1070066"/>
          </a:xfrm>
          <a:prstGeom prst="rect">
            <a:avLst/>
          </a:prstGeom>
        </p:spPr>
      </p:pic>
      <p:sp>
        <p:nvSpPr>
          <p:cNvPr id="48" name="文本框 47">
            <a:extLst>
              <a:ext uri="{FF2B5EF4-FFF2-40B4-BE49-F238E27FC236}">
                <a16:creationId xmlns:a16="http://schemas.microsoft.com/office/drawing/2014/main" id="{3DD58AA9-4C75-4B4D-99C2-8FC2FA643E6A}"/>
              </a:ext>
            </a:extLst>
          </p:cNvPr>
          <p:cNvSpPr txBox="1"/>
          <p:nvPr/>
        </p:nvSpPr>
        <p:spPr>
          <a:xfrm>
            <a:off x="7817873" y="4630869"/>
            <a:ext cx="4193002" cy="600164"/>
          </a:xfrm>
          <a:prstGeom prst="rect">
            <a:avLst/>
          </a:prstGeom>
          <a:noFill/>
        </p:spPr>
        <p:txBody>
          <a:bodyPr wrap="square" rtlCol="0">
            <a:spAutoFit/>
          </a:bodyPr>
          <a:lstStyle/>
          <a:p>
            <a:pPr algn="just"/>
            <a:r>
              <a:rPr lang="zh-CN" altLang="en-US" sz="1100" dirty="0"/>
              <a:t>式中，</a:t>
            </a:r>
            <a:r>
              <a:rPr lang="en-US" altLang="zh-CN" sz="1100" dirty="0"/>
              <a:t>W</a:t>
            </a:r>
            <a:r>
              <a:rPr lang="en-US" altLang="zh-CN" sz="1100" baseline="-25000" dirty="0"/>
              <a:t>t</a:t>
            </a:r>
            <a:r>
              <a:rPr lang="zh-CN" altLang="en-US" sz="1100" baseline="30000" dirty="0"/>
              <a:t>（</a:t>
            </a:r>
            <a:r>
              <a:rPr lang="en-US" altLang="zh-CN" sz="1100" baseline="30000" dirty="0"/>
              <a:t>j</a:t>
            </a:r>
            <a:r>
              <a:rPr lang="zh-CN" altLang="en-US" sz="1100" baseline="30000" dirty="0"/>
              <a:t>）</a:t>
            </a:r>
            <a:r>
              <a:rPr lang="zh-CN" altLang="en-US" sz="1100" dirty="0"/>
              <a:t>是与状态为</a:t>
            </a:r>
            <a:r>
              <a:rPr lang="en-US" altLang="zh-CN" sz="1100" dirty="0"/>
              <a:t>X</a:t>
            </a:r>
            <a:r>
              <a:rPr lang="en-US" altLang="zh-CN" sz="1100" baseline="-25000" dirty="0"/>
              <a:t>t</a:t>
            </a:r>
            <a:r>
              <a:rPr lang="zh-CN" altLang="en-US" sz="1100" baseline="30000" dirty="0"/>
              <a:t>（</a:t>
            </a:r>
            <a:r>
              <a:rPr lang="en-US" altLang="zh-CN" sz="1100" baseline="30000" dirty="0"/>
              <a:t>j</a:t>
            </a:r>
            <a:r>
              <a:rPr lang="zh-CN" altLang="en-US" sz="1100" baseline="30000" dirty="0"/>
              <a:t>）</a:t>
            </a:r>
            <a:r>
              <a:rPr lang="zh-CN" altLang="en-US" sz="1100" dirty="0"/>
              <a:t>的第</a:t>
            </a:r>
            <a:r>
              <a:rPr lang="en-US" altLang="zh-CN" sz="1100" dirty="0"/>
              <a:t>j</a:t>
            </a:r>
            <a:r>
              <a:rPr lang="zh-CN" altLang="en-US" sz="1100" dirty="0"/>
              <a:t>个粒子相关联的权重，</a:t>
            </a:r>
            <a:r>
              <a:rPr lang="en-US" altLang="zh-CN" sz="1100" dirty="0"/>
              <a:t>s</a:t>
            </a:r>
            <a:r>
              <a:rPr lang="zh-CN" altLang="en-US" sz="1100" dirty="0"/>
              <a:t>是设置为</a:t>
            </a:r>
            <a:r>
              <a:rPr lang="en-US" altLang="zh-CN" sz="1100" dirty="0"/>
              <a:t>3</a:t>
            </a:r>
            <a:r>
              <a:rPr lang="zh-CN" altLang="en-US" sz="1100" dirty="0"/>
              <a:t>的缩放参数，</a:t>
            </a:r>
            <a:r>
              <a:rPr lang="en-US" altLang="zh-CN" sz="1100" dirty="0"/>
              <a:t>n</a:t>
            </a:r>
            <a:r>
              <a:rPr lang="en-US" altLang="zh-CN" sz="1100" baseline="-25000" dirty="0"/>
              <a:t>λt</a:t>
            </a:r>
            <a:r>
              <a:rPr lang="zh-CN" altLang="en-US" sz="1100" dirty="0"/>
              <a:t>是投影到图像中的建图点的数量，</a:t>
            </a:r>
            <a:r>
              <a:rPr lang="en-US" altLang="zh-CN" sz="1100" dirty="0"/>
              <a:t>N</a:t>
            </a:r>
            <a:r>
              <a:rPr lang="en-US" altLang="zh-CN" sz="1100" baseline="-25000" dirty="0"/>
              <a:t>c</a:t>
            </a:r>
            <a:r>
              <a:rPr lang="en-US" altLang="zh-CN" sz="1100" dirty="0"/>
              <a:t>=400</a:t>
            </a:r>
            <a:r>
              <a:rPr lang="zh-CN" altLang="en-US" sz="1100" dirty="0"/>
              <a:t>是一个截止点，其中图像中的更多投影的点不提供更多信息</a:t>
            </a:r>
          </a:p>
        </p:txBody>
      </p:sp>
      <p:sp>
        <p:nvSpPr>
          <p:cNvPr id="50" name="矩形 49">
            <a:extLst>
              <a:ext uri="{FF2B5EF4-FFF2-40B4-BE49-F238E27FC236}">
                <a16:creationId xmlns:a16="http://schemas.microsoft.com/office/drawing/2014/main" id="{79175B6A-B7CC-4B31-8833-61E5DB9F2730}"/>
              </a:ext>
            </a:extLst>
          </p:cNvPr>
          <p:cNvSpPr/>
          <p:nvPr/>
        </p:nvSpPr>
        <p:spPr>
          <a:xfrm>
            <a:off x="42966" y="6154496"/>
            <a:ext cx="11801793" cy="523220"/>
          </a:xfrm>
          <a:prstGeom prst="rect">
            <a:avLst/>
          </a:prstGeom>
        </p:spPr>
        <p:txBody>
          <a:bodyPr wrap="square">
            <a:spAutoFit/>
          </a:bodyPr>
          <a:lstStyle/>
          <a:p>
            <a:r>
              <a:rPr lang="zh-CN" altLang="en-US" sz="1400" dirty="0"/>
              <a:t>E. Stenborg, C. Toft, and L. Hammarstrand. Long-Term Visual Localization Using Semantically Segmented Images. In 2018 IEEE International Conference on Robotics and Automation (ICRA), 2018.</a:t>
            </a:r>
          </a:p>
        </p:txBody>
      </p:sp>
      <p:sp>
        <p:nvSpPr>
          <p:cNvPr id="51" name="矩形 50">
            <a:extLst>
              <a:ext uri="{FF2B5EF4-FFF2-40B4-BE49-F238E27FC236}">
                <a16:creationId xmlns:a16="http://schemas.microsoft.com/office/drawing/2014/main" id="{379F0DB4-3C7A-4C57-9072-5EAF7D1C505A}"/>
              </a:ext>
            </a:extLst>
          </p:cNvPr>
          <p:cNvSpPr/>
          <p:nvPr/>
        </p:nvSpPr>
        <p:spPr>
          <a:xfrm>
            <a:off x="7717134" y="1297882"/>
            <a:ext cx="4476240" cy="4245452"/>
          </a:xfrm>
          <a:prstGeom prst="rect">
            <a:avLst/>
          </a:prstGeom>
          <a:no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52" name="文本框 51">
            <a:extLst>
              <a:ext uri="{FF2B5EF4-FFF2-40B4-BE49-F238E27FC236}">
                <a16:creationId xmlns:a16="http://schemas.microsoft.com/office/drawing/2014/main" id="{EE73C28F-FFD1-4C04-807E-FDAC596B6181}"/>
              </a:ext>
            </a:extLst>
          </p:cNvPr>
          <p:cNvSpPr txBox="1"/>
          <p:nvPr/>
        </p:nvSpPr>
        <p:spPr>
          <a:xfrm>
            <a:off x="9203161" y="5194802"/>
            <a:ext cx="1396732" cy="369332"/>
          </a:xfrm>
          <a:prstGeom prst="rect">
            <a:avLst/>
          </a:prstGeom>
          <a:noFill/>
        </p:spPr>
        <p:txBody>
          <a:bodyPr wrap="square" rtlCol="0">
            <a:spAutoFit/>
          </a:bodyPr>
          <a:lstStyle/>
          <a:p>
            <a:r>
              <a:rPr lang="en-US" altLang="zh-CN" dirty="0"/>
              <a:t>Localization</a:t>
            </a:r>
            <a:endParaRPr lang="zh-CN" altLang="en-US" dirty="0"/>
          </a:p>
        </p:txBody>
      </p:sp>
      <p:sp>
        <p:nvSpPr>
          <p:cNvPr id="54" name="矩形 53">
            <a:extLst>
              <a:ext uri="{FF2B5EF4-FFF2-40B4-BE49-F238E27FC236}">
                <a16:creationId xmlns:a16="http://schemas.microsoft.com/office/drawing/2014/main" id="{AD2765F6-39C4-49EF-9D26-3AE3F2A20DD2}"/>
              </a:ext>
            </a:extLst>
          </p:cNvPr>
          <p:cNvSpPr/>
          <p:nvPr/>
        </p:nvSpPr>
        <p:spPr>
          <a:xfrm>
            <a:off x="4205652" y="4582049"/>
            <a:ext cx="3405560" cy="461665"/>
          </a:xfrm>
          <a:prstGeom prst="rect">
            <a:avLst/>
          </a:prstGeom>
        </p:spPr>
        <p:txBody>
          <a:bodyPr wrap="square">
            <a:spAutoFit/>
          </a:bodyPr>
          <a:lstStyle/>
          <a:p>
            <a:r>
              <a:rPr lang="zh-CN" altLang="en-US" sz="1200" dirty="0"/>
              <a:t>蓝色是“建筑”，绿色是“自然”，黑色是“平地”，红色是“静止物体”。</a:t>
            </a:r>
          </a:p>
        </p:txBody>
      </p:sp>
      <p:sp>
        <p:nvSpPr>
          <p:cNvPr id="55" name="文本框 54">
            <a:extLst>
              <a:ext uri="{FF2B5EF4-FFF2-40B4-BE49-F238E27FC236}">
                <a16:creationId xmlns:a16="http://schemas.microsoft.com/office/drawing/2014/main" id="{6A656259-8372-420B-A4DD-1EC8753DD706}"/>
              </a:ext>
            </a:extLst>
          </p:cNvPr>
          <p:cNvSpPr txBox="1"/>
          <p:nvPr/>
        </p:nvSpPr>
        <p:spPr>
          <a:xfrm>
            <a:off x="7958295" y="5690054"/>
            <a:ext cx="381837" cy="369332"/>
          </a:xfrm>
          <a:prstGeom prst="rect">
            <a:avLst/>
          </a:prstGeom>
          <a:noFill/>
        </p:spPr>
        <p:txBody>
          <a:bodyPr wrap="square" rtlCol="0">
            <a:spAutoFit/>
          </a:bodyPr>
          <a:lstStyle/>
          <a:p>
            <a:r>
              <a:rPr lang="el-GR" altLang="zh-CN" dirty="0"/>
              <a:t>λ</a:t>
            </a:r>
            <a:r>
              <a:rPr lang="en-US" altLang="zh-CN" baseline="30000" dirty="0"/>
              <a:t>i</a:t>
            </a:r>
            <a:r>
              <a:rPr lang="en-US" altLang="zh-CN" baseline="-25000" dirty="0"/>
              <a:t>t </a:t>
            </a:r>
            <a:endParaRPr lang="zh-CN" altLang="en-US" baseline="-25000" dirty="0"/>
          </a:p>
        </p:txBody>
      </p:sp>
      <p:sp>
        <p:nvSpPr>
          <p:cNvPr id="56" name="文本框 55">
            <a:extLst>
              <a:ext uri="{FF2B5EF4-FFF2-40B4-BE49-F238E27FC236}">
                <a16:creationId xmlns:a16="http://schemas.microsoft.com/office/drawing/2014/main" id="{52FA56C9-1FCE-4F14-8253-DC3A6BF69840}"/>
              </a:ext>
            </a:extLst>
          </p:cNvPr>
          <p:cNvSpPr txBox="1"/>
          <p:nvPr/>
        </p:nvSpPr>
        <p:spPr>
          <a:xfrm>
            <a:off x="8198844" y="5739600"/>
            <a:ext cx="3669306" cy="276999"/>
          </a:xfrm>
          <a:prstGeom prst="rect">
            <a:avLst/>
          </a:prstGeom>
          <a:noFill/>
        </p:spPr>
        <p:txBody>
          <a:bodyPr wrap="square" rtlCol="0">
            <a:spAutoFit/>
          </a:bodyPr>
          <a:lstStyle/>
          <a:p>
            <a:r>
              <a:rPr lang="zh-CN" altLang="en-US" sz="1200" dirty="0"/>
              <a:t>图像中的像素点有无对应的地图点</a:t>
            </a:r>
          </a:p>
        </p:txBody>
      </p:sp>
    </p:spTree>
    <p:extLst>
      <p:ext uri="{BB962C8B-B14F-4D97-AF65-F5344CB8AC3E}">
        <p14:creationId xmlns:p14="http://schemas.microsoft.com/office/powerpoint/2010/main" val="9393877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7108E8CA-5994-41FE-A0E0-E236F7652897}"/>
              </a:ext>
            </a:extLst>
          </p:cNvPr>
          <p:cNvSpPr/>
          <p:nvPr/>
        </p:nvSpPr>
        <p:spPr>
          <a:xfrm>
            <a:off x="548852" y="653320"/>
            <a:ext cx="9730611" cy="646331"/>
          </a:xfrm>
          <a:prstGeom prst="rect">
            <a:avLst/>
          </a:prstGeom>
        </p:spPr>
        <p:txBody>
          <a:bodyPr wrap="square">
            <a:spAutoFit/>
          </a:bodyPr>
          <a:lstStyle/>
          <a:p>
            <a:r>
              <a:rPr lang="zh-CN" altLang="en-US" b="1" dirty="0"/>
              <a:t>Long-term Visual Localization using Semantically Segmented Images</a:t>
            </a:r>
            <a:endParaRPr lang="en-US" altLang="zh-CN" b="1" dirty="0"/>
          </a:p>
          <a:p>
            <a:r>
              <a:rPr lang="en-US" altLang="zh-CN" b="1" dirty="0">
                <a:solidFill>
                  <a:srgbClr val="00B050"/>
                </a:solidFill>
              </a:rPr>
              <a:t>	——Particle filter + semantic segmentation</a:t>
            </a:r>
            <a:endParaRPr lang="zh-CN" altLang="en-US" b="1" dirty="0">
              <a:solidFill>
                <a:srgbClr val="00B050"/>
              </a:solidFill>
            </a:endParaRPr>
          </a:p>
        </p:txBody>
      </p:sp>
      <p:sp>
        <p:nvSpPr>
          <p:cNvPr id="49" name="文本框 48">
            <a:extLst>
              <a:ext uri="{FF2B5EF4-FFF2-40B4-BE49-F238E27FC236}">
                <a16:creationId xmlns:a16="http://schemas.microsoft.com/office/drawing/2014/main" id="{E2B83C0E-1D89-43F2-B28D-3F587F392C7A}"/>
              </a:ext>
            </a:extLst>
          </p:cNvPr>
          <p:cNvSpPr txBox="1"/>
          <p:nvPr/>
        </p:nvSpPr>
        <p:spPr>
          <a:xfrm>
            <a:off x="19575" y="3604532"/>
            <a:ext cx="7218087" cy="2800767"/>
          </a:xfrm>
          <a:prstGeom prst="rect">
            <a:avLst/>
          </a:prstGeom>
          <a:noFill/>
        </p:spPr>
        <p:txBody>
          <a:bodyPr wrap="square" rtlCol="0">
            <a:spAutoFit/>
          </a:bodyPr>
          <a:lstStyle/>
          <a:p>
            <a:pPr marL="285750" indent="-285750">
              <a:buFont typeface="Arial" panose="020B0604020202020204" pitchFamily="34" charset="0"/>
              <a:buChar char="•"/>
            </a:pPr>
            <a:r>
              <a:rPr lang="zh-CN" altLang="en-US" sz="1600" b="1" dirty="0">
                <a:latin typeface="+mn-ea"/>
              </a:rPr>
              <a:t>优点：</a:t>
            </a:r>
            <a:endParaRPr lang="en-US" altLang="zh-CN" sz="1600" b="1" dirty="0">
              <a:latin typeface="+mn-ea"/>
            </a:endParaRPr>
          </a:p>
          <a:p>
            <a:pPr marL="342900" indent="-342900">
              <a:buFont typeface="+mj-lt"/>
              <a:buAutoNum type="arabicPeriod"/>
            </a:pPr>
            <a:r>
              <a:rPr lang="zh-CN" altLang="en-US" sz="1600" dirty="0">
                <a:latin typeface="+mn-ea"/>
              </a:rPr>
              <a:t>只使用语义点云，地图小</a:t>
            </a:r>
            <a:endParaRPr lang="en-US" altLang="zh-CN" sz="1600" dirty="0">
              <a:latin typeface="+mn-ea"/>
            </a:endParaRPr>
          </a:p>
          <a:p>
            <a:pPr marL="342900" indent="-342900">
              <a:buFont typeface="+mj-lt"/>
              <a:buAutoNum type="arabicPeriod"/>
            </a:pPr>
            <a:r>
              <a:rPr lang="zh-CN" altLang="en-US" sz="1600" dirty="0">
                <a:latin typeface="+mn-ea"/>
              </a:rPr>
              <a:t>在多季节场景下精度较高</a:t>
            </a:r>
            <a:endParaRPr lang="en-US" altLang="zh-CN" sz="1600" dirty="0">
              <a:latin typeface="+mn-ea"/>
            </a:endParaRPr>
          </a:p>
          <a:p>
            <a:pPr marL="285750" indent="-285750">
              <a:buFont typeface="Arial" panose="020B0604020202020204" pitchFamily="34" charset="0"/>
              <a:buChar char="•"/>
            </a:pPr>
            <a:r>
              <a:rPr lang="zh-CN" altLang="en-US" sz="1600" b="1" dirty="0">
                <a:latin typeface="+mn-ea"/>
              </a:rPr>
              <a:t>缺点：</a:t>
            </a:r>
            <a:endParaRPr lang="en-US" altLang="zh-CN" sz="1600" b="1" dirty="0">
              <a:latin typeface="+mn-ea"/>
            </a:endParaRPr>
          </a:p>
          <a:p>
            <a:pPr marL="342900" indent="-342900">
              <a:buFont typeface="+mj-lt"/>
              <a:buAutoNum type="arabicPeriod"/>
            </a:pPr>
            <a:r>
              <a:rPr lang="en-US" altLang="zh-CN" sz="1600" dirty="0">
                <a:latin typeface="+mn-ea"/>
              </a:rPr>
              <a:t>3D</a:t>
            </a:r>
            <a:r>
              <a:rPr lang="zh-CN" altLang="en-US" sz="1600" dirty="0">
                <a:latin typeface="+mn-ea"/>
              </a:rPr>
              <a:t>点的语义类别与用于定位的图像中的类别不匹配</a:t>
            </a:r>
            <a:endParaRPr lang="en-US" altLang="zh-CN" sz="1600" dirty="0">
              <a:latin typeface="+mn-ea"/>
            </a:endParaRPr>
          </a:p>
          <a:p>
            <a:pPr marL="342900" indent="-342900">
              <a:buFont typeface="+mj-lt"/>
              <a:buAutoNum type="arabicPeriod"/>
            </a:pPr>
            <a:r>
              <a:rPr lang="zh-CN" altLang="en-US" sz="1600" dirty="0">
                <a:latin typeface="+mn-ea"/>
              </a:rPr>
              <a:t>道路旁的地形经常被错误的分类</a:t>
            </a:r>
            <a:endParaRPr lang="en-US" altLang="zh-CN" sz="1600" dirty="0">
              <a:latin typeface="+mn-ea"/>
            </a:endParaRPr>
          </a:p>
          <a:p>
            <a:pPr marL="342900" indent="-342900">
              <a:buFont typeface="+mj-lt"/>
              <a:buAutoNum type="arabicPeriod"/>
            </a:pPr>
            <a:r>
              <a:rPr lang="zh-CN" altLang="en-US" sz="1600" dirty="0">
                <a:latin typeface="+mn-ea"/>
              </a:rPr>
              <a:t>粒子滤波计算量大</a:t>
            </a:r>
            <a:endParaRPr lang="en-US" altLang="zh-CN" sz="1600" dirty="0">
              <a:latin typeface="+mn-ea"/>
            </a:endParaRPr>
          </a:p>
          <a:p>
            <a:pPr marL="342900" indent="-342900">
              <a:buFont typeface="+mj-lt"/>
              <a:buAutoNum type="arabicPeriod"/>
            </a:pPr>
            <a:r>
              <a:rPr lang="zh-CN" altLang="en-US" sz="1600" dirty="0">
                <a:latin typeface="+mn-ea"/>
              </a:rPr>
              <a:t>追踪丢失后处理措施</a:t>
            </a:r>
            <a:endParaRPr lang="en-US" altLang="zh-CN" sz="1600" dirty="0">
              <a:latin typeface="+mn-ea"/>
            </a:endParaRPr>
          </a:p>
          <a:p>
            <a:pPr marL="342900" indent="-342900">
              <a:buFont typeface="+mj-lt"/>
              <a:buAutoNum type="arabicPeriod"/>
            </a:pPr>
            <a:r>
              <a:rPr lang="en-US" altLang="zh-CN" sz="1600" dirty="0">
                <a:latin typeface="+mn-ea"/>
              </a:rPr>
              <a:t>CMU seasons dataset</a:t>
            </a:r>
            <a:r>
              <a:rPr lang="zh-CN" altLang="en-US" sz="1600" dirty="0">
                <a:latin typeface="+mn-ea"/>
              </a:rPr>
              <a:t>效果一般</a:t>
            </a:r>
          </a:p>
          <a:p>
            <a:pPr marL="342900" indent="-342900">
              <a:buFont typeface="+mj-lt"/>
              <a:buAutoNum type="arabicPeriod"/>
            </a:pPr>
            <a:endParaRPr lang="en-US" altLang="zh-CN" sz="1600" dirty="0">
              <a:latin typeface="+mn-ea"/>
            </a:endParaRPr>
          </a:p>
          <a:p>
            <a:endParaRPr lang="zh-CN" altLang="en-US" sz="1600" dirty="0">
              <a:latin typeface="+mn-ea"/>
            </a:endParaRPr>
          </a:p>
        </p:txBody>
      </p:sp>
      <p:sp>
        <p:nvSpPr>
          <p:cNvPr id="50" name="矩形 49">
            <a:extLst>
              <a:ext uri="{FF2B5EF4-FFF2-40B4-BE49-F238E27FC236}">
                <a16:creationId xmlns:a16="http://schemas.microsoft.com/office/drawing/2014/main" id="{79175B6A-B7CC-4B31-8833-61E5DB9F2730}"/>
              </a:ext>
            </a:extLst>
          </p:cNvPr>
          <p:cNvSpPr/>
          <p:nvPr/>
        </p:nvSpPr>
        <p:spPr>
          <a:xfrm>
            <a:off x="42966" y="6154496"/>
            <a:ext cx="11801793" cy="523220"/>
          </a:xfrm>
          <a:prstGeom prst="rect">
            <a:avLst/>
          </a:prstGeom>
        </p:spPr>
        <p:txBody>
          <a:bodyPr wrap="square">
            <a:spAutoFit/>
          </a:bodyPr>
          <a:lstStyle/>
          <a:p>
            <a:r>
              <a:rPr lang="zh-CN" altLang="en-US" sz="1400" dirty="0"/>
              <a:t>E. Stenborg, C. Toft, and L. Hammarstrand. Long-Term Visual Localization Using Semantically Segmented Images. In 2018 IEEE International Conference on Robotics and Automation (ICRA), 2018.</a:t>
            </a:r>
          </a:p>
        </p:txBody>
      </p:sp>
      <p:grpSp>
        <p:nvGrpSpPr>
          <p:cNvPr id="22" name="组合 21">
            <a:extLst>
              <a:ext uri="{FF2B5EF4-FFF2-40B4-BE49-F238E27FC236}">
                <a16:creationId xmlns:a16="http://schemas.microsoft.com/office/drawing/2014/main" id="{1E793237-7830-4654-8969-75D1C1AE3BF7}"/>
              </a:ext>
            </a:extLst>
          </p:cNvPr>
          <p:cNvGrpSpPr/>
          <p:nvPr/>
        </p:nvGrpSpPr>
        <p:grpSpPr>
          <a:xfrm>
            <a:off x="123352" y="2084608"/>
            <a:ext cx="6755096" cy="1197355"/>
            <a:chOff x="42966" y="1766909"/>
            <a:chExt cx="6755096" cy="1197355"/>
          </a:xfrm>
        </p:grpSpPr>
        <p:pic>
          <p:nvPicPr>
            <p:cNvPr id="3" name="图片 2">
              <a:extLst>
                <a:ext uri="{FF2B5EF4-FFF2-40B4-BE49-F238E27FC236}">
                  <a16:creationId xmlns:a16="http://schemas.microsoft.com/office/drawing/2014/main" id="{5A1EE582-D529-4250-B574-CE63F66DC80C}"/>
                </a:ext>
              </a:extLst>
            </p:cNvPr>
            <p:cNvPicPr>
              <a:picLocks noChangeAspect="1"/>
            </p:cNvPicPr>
            <p:nvPr/>
          </p:nvPicPr>
          <p:blipFill>
            <a:blip r:embed="rId4"/>
            <a:stretch>
              <a:fillRect/>
            </a:stretch>
          </p:blipFill>
          <p:spPr>
            <a:xfrm>
              <a:off x="42966" y="1766909"/>
              <a:ext cx="6755096" cy="1197355"/>
            </a:xfrm>
            <a:prstGeom prst="rect">
              <a:avLst/>
            </a:prstGeom>
          </p:spPr>
        </p:pic>
        <p:cxnSp>
          <p:nvCxnSpPr>
            <p:cNvPr id="8" name="直接连接符 7">
              <a:extLst>
                <a:ext uri="{FF2B5EF4-FFF2-40B4-BE49-F238E27FC236}">
                  <a16:creationId xmlns:a16="http://schemas.microsoft.com/office/drawing/2014/main" id="{61260377-EC8C-4719-8458-A1FA679C3263}"/>
                </a:ext>
              </a:extLst>
            </p:cNvPr>
            <p:cNvCxnSpPr/>
            <p:nvPr/>
          </p:nvCxnSpPr>
          <p:spPr>
            <a:xfrm>
              <a:off x="42966" y="2210637"/>
              <a:ext cx="6755096"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直接连接符 15">
              <a:extLst>
                <a:ext uri="{FF2B5EF4-FFF2-40B4-BE49-F238E27FC236}">
                  <a16:creationId xmlns:a16="http://schemas.microsoft.com/office/drawing/2014/main" id="{CFA7A4D9-2B08-4453-B92E-618BCC6EE6DE}"/>
                </a:ext>
              </a:extLst>
            </p:cNvPr>
            <p:cNvCxnSpPr/>
            <p:nvPr/>
          </p:nvCxnSpPr>
          <p:spPr>
            <a:xfrm>
              <a:off x="42966" y="2934117"/>
              <a:ext cx="6755096" cy="0"/>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8" name="图片 17">
            <a:extLst>
              <a:ext uri="{FF2B5EF4-FFF2-40B4-BE49-F238E27FC236}">
                <a16:creationId xmlns:a16="http://schemas.microsoft.com/office/drawing/2014/main" id="{13D905B8-32E6-4B8E-8BCF-0FE625BF8406}"/>
              </a:ext>
            </a:extLst>
          </p:cNvPr>
          <p:cNvPicPr>
            <a:picLocks noChangeAspect="1"/>
          </p:cNvPicPr>
          <p:nvPr/>
        </p:nvPicPr>
        <p:blipFill>
          <a:blip r:embed="rId5"/>
          <a:stretch>
            <a:fillRect/>
          </a:stretch>
        </p:blipFill>
        <p:spPr>
          <a:xfrm>
            <a:off x="7237662" y="1408775"/>
            <a:ext cx="4277804" cy="4669545"/>
          </a:xfrm>
          <a:prstGeom prst="rect">
            <a:avLst/>
          </a:prstGeom>
        </p:spPr>
      </p:pic>
      <p:sp>
        <p:nvSpPr>
          <p:cNvPr id="23" name="文本框 22">
            <a:extLst>
              <a:ext uri="{FF2B5EF4-FFF2-40B4-BE49-F238E27FC236}">
                <a16:creationId xmlns:a16="http://schemas.microsoft.com/office/drawing/2014/main" id="{02F5F089-4E59-435B-B8EA-9AFFC10D8938}"/>
              </a:ext>
            </a:extLst>
          </p:cNvPr>
          <p:cNvSpPr txBox="1"/>
          <p:nvPr/>
        </p:nvSpPr>
        <p:spPr>
          <a:xfrm>
            <a:off x="0" y="1685130"/>
            <a:ext cx="4734373" cy="369332"/>
          </a:xfrm>
          <a:prstGeom prst="rect">
            <a:avLst/>
          </a:prstGeom>
          <a:noFill/>
        </p:spPr>
        <p:txBody>
          <a:bodyPr wrap="none" rtlCol="0">
            <a:spAutoFit/>
          </a:bodyPr>
          <a:lstStyle/>
          <a:p>
            <a:r>
              <a:rPr lang="en-US" altLang="zh-CN" b="1" dirty="0"/>
              <a:t>Rank on</a:t>
            </a:r>
            <a:r>
              <a:rPr lang="zh-CN" altLang="en-US" b="1" dirty="0"/>
              <a:t> </a:t>
            </a:r>
            <a:r>
              <a:rPr lang="en-US" altLang="zh-CN" b="1" dirty="0"/>
              <a:t>benchmark——Extended CMU seasons</a:t>
            </a:r>
            <a:endParaRPr lang="zh-CN" altLang="en-US" b="1" dirty="0"/>
          </a:p>
        </p:txBody>
      </p:sp>
      <p:sp>
        <p:nvSpPr>
          <p:cNvPr id="41" name="文本框 40">
            <a:extLst>
              <a:ext uri="{FF2B5EF4-FFF2-40B4-BE49-F238E27FC236}">
                <a16:creationId xmlns:a16="http://schemas.microsoft.com/office/drawing/2014/main" id="{70A93262-2876-482C-963E-224700D05563}"/>
              </a:ext>
            </a:extLst>
          </p:cNvPr>
          <p:cNvSpPr txBox="1"/>
          <p:nvPr/>
        </p:nvSpPr>
        <p:spPr>
          <a:xfrm>
            <a:off x="7237662" y="1113398"/>
            <a:ext cx="3107774" cy="369332"/>
          </a:xfrm>
          <a:prstGeom prst="rect">
            <a:avLst/>
          </a:prstGeom>
          <a:noFill/>
        </p:spPr>
        <p:txBody>
          <a:bodyPr wrap="none" rtlCol="0">
            <a:spAutoFit/>
          </a:bodyPr>
          <a:lstStyle/>
          <a:p>
            <a:r>
              <a:rPr lang="en-US" altLang="zh-CN" b="1" dirty="0"/>
              <a:t>Performance——CMU seasons</a:t>
            </a:r>
            <a:endParaRPr lang="zh-CN" altLang="en-US" b="1" dirty="0"/>
          </a:p>
        </p:txBody>
      </p:sp>
    </p:spTree>
    <p:extLst>
      <p:ext uri="{BB962C8B-B14F-4D97-AF65-F5344CB8AC3E}">
        <p14:creationId xmlns:p14="http://schemas.microsoft.com/office/powerpoint/2010/main" val="307703983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1801</TotalTime>
  <Words>1231</Words>
  <Application>Microsoft Office PowerPoint</Application>
  <PresentationFormat>宽屏</PresentationFormat>
  <Paragraphs>177</Paragraphs>
  <Slides>15</Slides>
  <Notes>11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-apple-system</vt:lpstr>
      <vt:lpstr>Myriad Pro Light</vt:lpstr>
      <vt:lpstr>宋体</vt:lpstr>
      <vt:lpstr>微软雅黑</vt:lpstr>
      <vt:lpstr>Arial</vt:lpstr>
      <vt:lpstr>Calibri</vt:lpstr>
      <vt:lpstr>Calibri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刘新田</dc:creator>
  <cp:lastModifiedBy>徐佳飞</cp:lastModifiedBy>
  <cp:revision>492</cp:revision>
  <dcterms:created xsi:type="dcterms:W3CDTF">2015-05-05T08:02:00Z</dcterms:created>
  <dcterms:modified xsi:type="dcterms:W3CDTF">2021-07-29T02:33:25Z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1033-10.2.0.5965</vt:lpwstr>
  </property>
</Properties>
</file>

<file path=docProps/thumbnail.jpeg>
</file>